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508" r:id="rId3"/>
    <p:sldId id="509" r:id="rId4"/>
    <p:sldId id="512" r:id="rId5"/>
    <p:sldId id="510" r:id="rId6"/>
    <p:sldId id="513" r:id="rId7"/>
    <p:sldId id="514" r:id="rId8"/>
    <p:sldId id="511" r:id="rId9"/>
    <p:sldId id="515" r:id="rId10"/>
    <p:sldId id="516" r:id="rId11"/>
    <p:sldId id="517" r:id="rId12"/>
    <p:sldId id="519" r:id="rId13"/>
    <p:sldId id="521" r:id="rId14"/>
    <p:sldId id="520" r:id="rId15"/>
    <p:sldId id="522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B17B95-8771-4B50-BE96-E316FAEBCB0F}">
          <p14:sldIdLst>
            <p14:sldId id="259"/>
            <p14:sldId id="508"/>
            <p14:sldId id="509"/>
            <p14:sldId id="512"/>
            <p14:sldId id="510"/>
            <p14:sldId id="513"/>
            <p14:sldId id="514"/>
            <p14:sldId id="511"/>
            <p14:sldId id="515"/>
            <p14:sldId id="516"/>
            <p14:sldId id="517"/>
            <p14:sldId id="519"/>
            <p14:sldId id="521"/>
            <p14:sldId id="520"/>
            <p14:sldId id="52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28"/>
    <a:srgbClr val="FF321E"/>
    <a:srgbClr val="FF3228"/>
    <a:srgbClr val="FFFF2C"/>
    <a:srgbClr val="D4B8F2"/>
    <a:srgbClr val="FF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4" autoAdjust="0"/>
    <p:restoredTop sz="97486" autoAdjust="0"/>
  </p:normalViewPr>
  <p:slideViewPr>
    <p:cSldViewPr>
      <p:cViewPr>
        <p:scale>
          <a:sx n="100" d="100"/>
          <a:sy n="100" d="100"/>
        </p:scale>
        <p:origin x="-186" y="-34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營運船舶載重噸位</a:t>
            </a:r>
          </a:p>
        </c:rich>
      </c:tx>
      <c:layout>
        <c:manualLayout>
          <c:xMode val="edge"/>
          <c:yMode val="edge"/>
          <c:x val="0.17792277235898596"/>
          <c:y val="6.99854591891091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6E-419C-8994-7BF7C855C6AD}"/>
              </c:ext>
            </c:extLst>
          </c:dPt>
          <c:dPt>
            <c:idx val="1"/>
            <c:bubble3D val="0"/>
            <c:spPr>
              <a:solidFill>
                <a:srgbClr val="84B4E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6E-419C-8994-7BF7C855C6AD}"/>
              </c:ext>
            </c:extLst>
          </c:dPt>
          <c:dLbls>
            <c:dLbl>
              <c:idx val="0"/>
              <c:layout>
                <c:manualLayout>
                  <c:x val="3.1877558805507855E-2"/>
                  <c:y val="-1.836888692627537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333F50"/>
                      </a:solidFill>
                      <a:effectLst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5036750038691585E-2"/>
                  <c:y val="9.33139455854788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prstClr val="white"/>
              </a:solidFill>
              <a:ln>
                <a:solidFill>
                  <a:srgbClr val="4472C4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33F5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工作表1!$A$2:$A$3</c:f>
              <c:strCache>
                <c:ptCount val="2"/>
                <c:pt idx="0">
                  <c:v>散 裝 船</c:v>
                </c:pt>
                <c:pt idx="1">
                  <c:v>油 輪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2101254</c:v>
                </c:pt>
                <c:pt idx="1">
                  <c:v>894438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6E-419C-8994-7BF7C855C6A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58774170850988"/>
          <c:y val="9.0577685937445765E-2"/>
          <c:w val="0.30739473242205523"/>
          <c:h val="0.8188446281251085"/>
        </c:manualLayout>
      </c:layout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E9-4F31-B496-A6952C86CBB9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E9-4F31-B496-A6952C86CBB9}"/>
              </c:ext>
            </c:extLst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  <a:ln w="190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E9-4F31-B496-A6952C86CBB9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EE9-4F31-B496-A6952C86CBB9}"/>
              </c:ext>
            </c:extLst>
          </c:dPt>
          <c:cat>
            <c:strRef>
              <c:f>工作表1!$A$2:$A$5</c:f>
              <c:strCache>
                <c:ptCount val="4"/>
                <c:pt idx="0">
                  <c:v>多用途輕便型散裝船 x2</c:v>
                </c:pt>
                <c:pt idx="1">
                  <c:v>大型散裝船 x2</c:v>
                </c:pt>
                <c:pt idx="2">
                  <c:v>特大型散裝船 x9</c:v>
                </c:pt>
                <c:pt idx="3">
                  <c:v>超大型鐵礦砂專用船 x1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106773</c:v>
                </c:pt>
                <c:pt idx="1">
                  <c:v>163270</c:v>
                </c:pt>
                <c:pt idx="2">
                  <c:v>1580884</c:v>
                </c:pt>
                <c:pt idx="3">
                  <c:v>250327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EE9-4F31-B496-A6952C86C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55559815588185268"/>
          <c:y val="0.20312176826661887"/>
          <c:w val="0.37930598713672437"/>
          <c:h val="0.596016388617737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19792642842631"/>
          <c:y val="0"/>
          <c:w val="0.56705320517167179"/>
          <c:h val="0.9219015973090876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Fleet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0C1-49C5-8A46-518B12F685E9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0C1-49C5-8A46-518B12F685E9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0C1-49C5-8A46-518B12F685E9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0C1-49C5-8A46-518B12F685E9}"/>
              </c:ext>
            </c:extLst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VLOC</c:v>
                </c:pt>
                <c:pt idx="1">
                  <c:v>Capesize</c:v>
                </c:pt>
                <c:pt idx="2">
                  <c:v>Kamsarmax</c:v>
                </c:pt>
                <c:pt idx="3">
                  <c:v>Handymax</c:v>
                </c:pt>
                <c:pt idx="4">
                  <c:v>VLCC (Tanker)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9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C1-49C5-8A46-518B12F68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0.53675</cdr:x>
      <cdr:y>0.42902</cdr:y>
    </cdr:from>
    <cdr:to>
      <cdr:x>0.68482</cdr:x>
      <cdr:y>0.53608</cdr:y>
    </cdr:to>
    <cdr:sp macro="" textlink="">
      <cdr:nvSpPr>
        <cdr:cNvPr id="2" name="文字方塊 1">
          <a:extLst xmlns:a="http://schemas.openxmlformats.org/drawingml/2006/main">
            <a:ext uri="{FF2B5EF4-FFF2-40B4-BE49-F238E27FC236}">
              <a16:creationId xmlns:a16="http://schemas.microsoft.com/office/drawing/2014/main" xmlns="" id="{532ABB76-6587-4FBF-A03E-FAACBBB1319D}"/>
            </a:ext>
          </a:extLst>
        </cdr:cNvPr>
        <cdr:cNvSpPr txBox="1"/>
      </cdr:nvSpPr>
      <cdr:spPr>
        <a:xfrm xmlns:a="http://schemas.openxmlformats.org/drawingml/2006/main">
          <a:off x="3362739" y="1752462"/>
          <a:ext cx="927652" cy="437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0.3671</cdr:x>
      <cdr:y>0.6866</cdr:y>
    </cdr:from>
    <cdr:to>
      <cdr:x>0.73656</cdr:x>
      <cdr:y>0.78986</cdr:y>
    </cdr:to>
    <cdr:sp macro="" textlink="">
      <cdr:nvSpPr>
        <cdr:cNvPr id="3" name="文字方塊 2">
          <a:extLst xmlns:a="http://schemas.openxmlformats.org/drawingml/2006/main">
            <a:ext uri="{FF2B5EF4-FFF2-40B4-BE49-F238E27FC236}">
              <a16:creationId xmlns:a16="http://schemas.microsoft.com/office/drawing/2014/main" xmlns="" id="{4B6466A0-EB9D-4D3C-967E-2052A3FE92BE}"/>
            </a:ext>
          </a:extLst>
        </cdr:cNvPr>
        <cdr:cNvSpPr txBox="1"/>
      </cdr:nvSpPr>
      <cdr:spPr>
        <a:xfrm xmlns:a="http://schemas.openxmlformats.org/drawingml/2006/main">
          <a:off x="1449288" y="1868915"/>
          <a:ext cx="1458567" cy="281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bg1"/>
              </a:solidFill>
              <a:latin typeface="+mj-ea"/>
              <a:ea typeface="+mj-ea"/>
            </a:rPr>
            <a:t>2,101,254 </a:t>
          </a:r>
          <a:r>
            <a:rPr lang="zh-TW" altLang="en-US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噸</a:t>
          </a:r>
          <a:endParaRPr lang="en-US" altLang="zh-TW" sz="1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  <a:p xmlns:a="http://schemas.openxmlformats.org/drawingml/2006/main">
          <a:endParaRPr lang="zh-TW" altLang="en-US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  <cdr:relSizeAnchor xmlns:cdr="http://schemas.openxmlformats.org/drawingml/2006/chartDrawing">
    <cdr:from>
      <cdr:x>0.35488</cdr:x>
      <cdr:y>0.46519</cdr:y>
    </cdr:from>
    <cdr:to>
      <cdr:x>0.71105</cdr:x>
      <cdr:y>0.57817</cdr:y>
    </cdr:to>
    <cdr:sp macro="" textlink="">
      <cdr:nvSpPr>
        <cdr:cNvPr id="4" name="文字方塊 3">
          <a:extLst xmlns:a="http://schemas.openxmlformats.org/drawingml/2006/main">
            <a:ext uri="{FF2B5EF4-FFF2-40B4-BE49-F238E27FC236}">
              <a16:creationId xmlns:a16="http://schemas.microsoft.com/office/drawing/2014/main" xmlns="" id="{1FF71EFB-CA9A-476E-ABDA-EAC613B369C1}"/>
            </a:ext>
          </a:extLst>
        </cdr:cNvPr>
        <cdr:cNvSpPr txBox="1"/>
      </cdr:nvSpPr>
      <cdr:spPr>
        <a:xfrm xmlns:a="http://schemas.openxmlformats.org/drawingml/2006/main">
          <a:off x="1458354" y="1135572"/>
          <a:ext cx="1463647" cy="275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894,438</a:t>
          </a:r>
          <a:r>
            <a:rPr lang="zh-TW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噸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4A236-59D7-421C-9B25-D8EA4EA43178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C5436-9936-4F76-A5EC-F9039BCA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90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5436-9936-4F76-A5EC-F9039BCA90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16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C5436-9936-4F76-A5EC-F9039BCA90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22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5436-9936-4F76-A5EC-F9039BCA90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2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9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BE84-B31E-4ECD-BCDF-6CAA4AB8BF61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21DA793-EC7D-47F2-940A-2EB107273BB3}"/>
              </a:ext>
            </a:extLst>
          </p:cNvPr>
          <p:cNvSpPr/>
          <p:nvPr userDrawn="1"/>
        </p:nvSpPr>
        <p:spPr>
          <a:xfrm>
            <a:off x="150812" y="152400"/>
            <a:ext cx="11887200" cy="6553200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8417915-D917-4464-BC16-4D4658DF8DAB}"/>
              </a:ext>
            </a:extLst>
          </p:cNvPr>
          <p:cNvSpPr txBox="1"/>
          <p:nvPr userDrawn="1"/>
        </p:nvSpPr>
        <p:spPr>
          <a:xfrm>
            <a:off x="150812" y="6459379"/>
            <a:ext cx="3760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新興航運股份有限公司 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Sincere Navigation Corporation</a:t>
            </a:r>
            <a:endParaRPr lang="zh-HK" altLang="en-US" sz="12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418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39A3-955E-49C9-8B7E-74F9B3DB8111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21DA793-EC7D-47F2-940A-2EB107273BB3}"/>
              </a:ext>
            </a:extLst>
          </p:cNvPr>
          <p:cNvSpPr/>
          <p:nvPr userDrawn="1"/>
        </p:nvSpPr>
        <p:spPr>
          <a:xfrm>
            <a:off x="150812" y="152400"/>
            <a:ext cx="11887200" cy="6553200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8417915-D917-4464-BC16-4D4658DF8DAB}"/>
              </a:ext>
            </a:extLst>
          </p:cNvPr>
          <p:cNvSpPr txBox="1"/>
          <p:nvPr userDrawn="1"/>
        </p:nvSpPr>
        <p:spPr>
          <a:xfrm>
            <a:off x="150812" y="6459379"/>
            <a:ext cx="3760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新興航運股份有限公司 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Sincere Navigation Corporation</a:t>
            </a:r>
            <a:endParaRPr lang="zh-HK" altLang="en-US" sz="12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2"/>
          <p:cNvSpPr txBox="1">
            <a:spLocks/>
          </p:cNvSpPr>
          <p:nvPr userDrawn="1"/>
        </p:nvSpPr>
        <p:spPr>
          <a:xfrm>
            <a:off x="11504612" y="6356351"/>
            <a:ext cx="533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defPPr>
              <a:defRPr lang="en-US"/>
            </a:defPPr>
            <a:lvl1pPr marL="0" algn="r" defTabSz="1218987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A36CCD-020B-4D5A-8804-328250404C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241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A639-8E44-4C69-8245-2AED400CDE97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21DA793-EC7D-47F2-940A-2EB107273BB3}"/>
              </a:ext>
            </a:extLst>
          </p:cNvPr>
          <p:cNvSpPr/>
          <p:nvPr userDrawn="1"/>
        </p:nvSpPr>
        <p:spPr>
          <a:xfrm>
            <a:off x="150812" y="152400"/>
            <a:ext cx="11887200" cy="6553200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8417915-D917-4464-BC16-4D4658DF8DAB}"/>
              </a:ext>
            </a:extLst>
          </p:cNvPr>
          <p:cNvSpPr txBox="1"/>
          <p:nvPr userDrawn="1"/>
        </p:nvSpPr>
        <p:spPr>
          <a:xfrm>
            <a:off x="150812" y="6459379"/>
            <a:ext cx="3760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新興航運股份有限公司 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Sincere Navigation Corporation</a:t>
            </a:r>
            <a:endParaRPr lang="zh-HK" altLang="en-US" sz="12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2"/>
          <p:cNvSpPr txBox="1">
            <a:spLocks/>
          </p:cNvSpPr>
          <p:nvPr userDrawn="1"/>
        </p:nvSpPr>
        <p:spPr>
          <a:xfrm>
            <a:off x="11504612" y="6356351"/>
            <a:ext cx="533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defPPr>
              <a:defRPr lang="en-US"/>
            </a:defPPr>
            <a:lvl1pPr marL="0" algn="r" defTabSz="1218987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A36CCD-020B-4D5A-8804-328250404C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96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B539-876C-4118-90CB-D526D66C1A1D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21DA793-EC7D-47F2-940A-2EB107273BB3}"/>
              </a:ext>
            </a:extLst>
          </p:cNvPr>
          <p:cNvSpPr/>
          <p:nvPr userDrawn="1"/>
        </p:nvSpPr>
        <p:spPr>
          <a:xfrm>
            <a:off x="150812" y="152400"/>
            <a:ext cx="11887200" cy="65532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8417915-D917-4464-BC16-4D4658DF8DAB}"/>
              </a:ext>
            </a:extLst>
          </p:cNvPr>
          <p:cNvSpPr txBox="1"/>
          <p:nvPr userDrawn="1"/>
        </p:nvSpPr>
        <p:spPr>
          <a:xfrm>
            <a:off x="150812" y="6459379"/>
            <a:ext cx="3760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新興航運股份有限公司 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Sincere Navigation Corporation</a:t>
            </a:r>
            <a:endParaRPr lang="zh-HK" altLang="en-US" sz="12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Slide Number Placeholder 2"/>
          <p:cNvSpPr txBox="1">
            <a:spLocks/>
          </p:cNvSpPr>
          <p:nvPr userDrawn="1"/>
        </p:nvSpPr>
        <p:spPr>
          <a:xfrm>
            <a:off x="11504612" y="6356351"/>
            <a:ext cx="533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defPPr>
              <a:defRPr lang="en-US"/>
            </a:defPPr>
            <a:lvl1pPr marL="0" algn="r" defTabSz="1218987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A36CCD-020B-4D5A-8804-328250404C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58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F0E8-40E3-4A9C-86AC-AF732BEF5841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21DA793-EC7D-47F2-940A-2EB107273BB3}"/>
              </a:ext>
            </a:extLst>
          </p:cNvPr>
          <p:cNvSpPr/>
          <p:nvPr userDrawn="1"/>
        </p:nvSpPr>
        <p:spPr>
          <a:xfrm>
            <a:off x="150812" y="152400"/>
            <a:ext cx="11887200" cy="6553200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8417915-D917-4464-BC16-4D4658DF8DAB}"/>
              </a:ext>
            </a:extLst>
          </p:cNvPr>
          <p:cNvSpPr txBox="1"/>
          <p:nvPr userDrawn="1"/>
        </p:nvSpPr>
        <p:spPr>
          <a:xfrm>
            <a:off x="150812" y="6459379"/>
            <a:ext cx="3760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新興航運股份有限公司 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Sincere Navigation Corporation</a:t>
            </a:r>
            <a:endParaRPr lang="zh-HK" altLang="en-US" sz="12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11504612" y="6356351"/>
            <a:ext cx="533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defPPr>
              <a:defRPr lang="en-US"/>
            </a:defPPr>
            <a:lvl1pPr marL="0" algn="r" defTabSz="1218987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A36CCD-020B-4D5A-8804-328250404C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36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ECD3-6911-4604-9A98-2CA41291D6FB}" type="datetime1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21DA793-EC7D-47F2-940A-2EB107273BB3}"/>
              </a:ext>
            </a:extLst>
          </p:cNvPr>
          <p:cNvSpPr/>
          <p:nvPr userDrawn="1"/>
        </p:nvSpPr>
        <p:spPr>
          <a:xfrm>
            <a:off x="150812" y="152400"/>
            <a:ext cx="11887200" cy="6553200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417915-D917-4464-BC16-4D4658DF8DAB}"/>
              </a:ext>
            </a:extLst>
          </p:cNvPr>
          <p:cNvSpPr txBox="1"/>
          <p:nvPr userDrawn="1"/>
        </p:nvSpPr>
        <p:spPr>
          <a:xfrm>
            <a:off x="150812" y="6459379"/>
            <a:ext cx="3760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新興航運股份有限公司 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Sincere Navigation Corporation</a:t>
            </a:r>
            <a:endParaRPr lang="zh-HK" altLang="en-US" sz="12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2"/>
          <p:cNvSpPr txBox="1">
            <a:spLocks/>
          </p:cNvSpPr>
          <p:nvPr userDrawn="1"/>
        </p:nvSpPr>
        <p:spPr>
          <a:xfrm>
            <a:off x="11504612" y="6356351"/>
            <a:ext cx="533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defPPr>
              <a:defRPr lang="en-US"/>
            </a:defPPr>
            <a:lvl1pPr marL="0" algn="r" defTabSz="1218987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A36CCD-020B-4D5A-8804-328250404C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89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32A3-311E-40A4-9EDA-9072D7B3B7DB}" type="datetime1">
              <a:rPr lang="en-US" smtClean="0"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21DA793-EC7D-47F2-940A-2EB107273BB3}"/>
              </a:ext>
            </a:extLst>
          </p:cNvPr>
          <p:cNvSpPr/>
          <p:nvPr userDrawn="1"/>
        </p:nvSpPr>
        <p:spPr>
          <a:xfrm>
            <a:off x="150812" y="152400"/>
            <a:ext cx="11887200" cy="6553200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8417915-D917-4464-BC16-4D4658DF8DAB}"/>
              </a:ext>
            </a:extLst>
          </p:cNvPr>
          <p:cNvSpPr txBox="1"/>
          <p:nvPr userDrawn="1"/>
        </p:nvSpPr>
        <p:spPr>
          <a:xfrm>
            <a:off x="150812" y="6459379"/>
            <a:ext cx="3760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新興航運股份有限公司 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Sincere Navigation Corporation</a:t>
            </a:r>
            <a:endParaRPr lang="zh-HK" altLang="en-US" sz="12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Slide Number Placeholder 2"/>
          <p:cNvSpPr txBox="1">
            <a:spLocks/>
          </p:cNvSpPr>
          <p:nvPr userDrawn="1"/>
        </p:nvSpPr>
        <p:spPr>
          <a:xfrm>
            <a:off x="11504612" y="6356351"/>
            <a:ext cx="533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defPPr>
              <a:defRPr lang="en-US"/>
            </a:defPPr>
            <a:lvl1pPr marL="0" algn="r" defTabSz="1218987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A36CCD-020B-4D5A-8804-328250404C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92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F608-CE59-43E3-BDB2-07B4FC744411}" type="datetime1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21DA793-EC7D-47F2-940A-2EB107273BB3}"/>
              </a:ext>
            </a:extLst>
          </p:cNvPr>
          <p:cNvSpPr/>
          <p:nvPr userDrawn="1"/>
        </p:nvSpPr>
        <p:spPr>
          <a:xfrm>
            <a:off x="150812" y="152400"/>
            <a:ext cx="11887200" cy="6553200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8417915-D917-4464-BC16-4D4658DF8DAB}"/>
              </a:ext>
            </a:extLst>
          </p:cNvPr>
          <p:cNvSpPr txBox="1"/>
          <p:nvPr userDrawn="1"/>
        </p:nvSpPr>
        <p:spPr>
          <a:xfrm>
            <a:off x="150812" y="6459379"/>
            <a:ext cx="3760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新興航運股份有限公司 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Sincere Navigation Corporation</a:t>
            </a:r>
            <a:endParaRPr lang="zh-HK" altLang="en-US" sz="12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11504612" y="6356351"/>
            <a:ext cx="533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defPPr>
              <a:defRPr lang="en-US"/>
            </a:defPPr>
            <a:lvl1pPr marL="0" algn="r" defTabSz="1218987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A36CCD-020B-4D5A-8804-328250404C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5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36D1-10BD-41EB-8505-BB95F582C955}" type="datetime1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21DA793-EC7D-47F2-940A-2EB107273BB3}"/>
              </a:ext>
            </a:extLst>
          </p:cNvPr>
          <p:cNvSpPr/>
          <p:nvPr userDrawn="1"/>
        </p:nvSpPr>
        <p:spPr>
          <a:xfrm>
            <a:off x="150812" y="152400"/>
            <a:ext cx="11887200" cy="6553200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8417915-D917-4464-BC16-4D4658DF8DAB}"/>
              </a:ext>
            </a:extLst>
          </p:cNvPr>
          <p:cNvSpPr txBox="1"/>
          <p:nvPr userDrawn="1"/>
        </p:nvSpPr>
        <p:spPr>
          <a:xfrm>
            <a:off x="150812" y="6459379"/>
            <a:ext cx="3760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新興航運股份有限公司 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Sincere Navigation Corporation</a:t>
            </a:r>
            <a:endParaRPr lang="zh-HK" altLang="en-US" sz="12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11504612" y="6356351"/>
            <a:ext cx="533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defPPr>
              <a:defRPr lang="en-US"/>
            </a:defPPr>
            <a:lvl1pPr marL="0" algn="r" defTabSz="1218987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A36CCD-020B-4D5A-8804-328250404C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5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4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5" y="1435104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40DE-C4CA-40A9-8344-124E3C510F31}" type="datetime1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21DA793-EC7D-47F2-940A-2EB107273BB3}"/>
              </a:ext>
            </a:extLst>
          </p:cNvPr>
          <p:cNvSpPr/>
          <p:nvPr userDrawn="1"/>
        </p:nvSpPr>
        <p:spPr>
          <a:xfrm>
            <a:off x="150812" y="152400"/>
            <a:ext cx="11887200" cy="6553200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417915-D917-4464-BC16-4D4658DF8DAB}"/>
              </a:ext>
            </a:extLst>
          </p:cNvPr>
          <p:cNvSpPr txBox="1"/>
          <p:nvPr userDrawn="1"/>
        </p:nvSpPr>
        <p:spPr>
          <a:xfrm>
            <a:off x="150812" y="6459379"/>
            <a:ext cx="3760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新興航運股份有限公司 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Sincere Navigation Corporation</a:t>
            </a:r>
            <a:endParaRPr lang="zh-HK" altLang="en-US" sz="12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2"/>
          <p:cNvSpPr txBox="1">
            <a:spLocks/>
          </p:cNvSpPr>
          <p:nvPr userDrawn="1"/>
        </p:nvSpPr>
        <p:spPr>
          <a:xfrm>
            <a:off x="11504612" y="6356351"/>
            <a:ext cx="533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defPPr>
              <a:defRPr lang="en-US"/>
            </a:defPPr>
            <a:lvl1pPr marL="0" algn="r" defTabSz="1218987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A36CCD-020B-4D5A-8804-328250404C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13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1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183B-ABDD-4CB6-A97F-2A27A64E9B5D}" type="datetime1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21DA793-EC7D-47F2-940A-2EB107273BB3}"/>
              </a:ext>
            </a:extLst>
          </p:cNvPr>
          <p:cNvSpPr/>
          <p:nvPr userDrawn="1"/>
        </p:nvSpPr>
        <p:spPr>
          <a:xfrm>
            <a:off x="150812" y="152400"/>
            <a:ext cx="11887200" cy="6553200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417915-D917-4464-BC16-4D4658DF8DAB}"/>
              </a:ext>
            </a:extLst>
          </p:cNvPr>
          <p:cNvSpPr txBox="1"/>
          <p:nvPr userDrawn="1"/>
        </p:nvSpPr>
        <p:spPr>
          <a:xfrm>
            <a:off x="150812" y="6459379"/>
            <a:ext cx="3760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新興航運股份有限公司 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Sincere Navigation Corporation</a:t>
            </a:r>
            <a:endParaRPr lang="zh-HK" altLang="en-US" sz="12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2"/>
          <p:cNvSpPr txBox="1">
            <a:spLocks/>
          </p:cNvSpPr>
          <p:nvPr userDrawn="1"/>
        </p:nvSpPr>
        <p:spPr>
          <a:xfrm>
            <a:off x="11504612" y="6356351"/>
            <a:ext cx="533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defPPr>
              <a:defRPr lang="en-US"/>
            </a:defPPr>
            <a:lvl1pPr marL="0" algn="r" defTabSz="1218987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A36CCD-020B-4D5A-8804-328250404C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82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55996-5A53-48DF-BB24-B98D12B08BC1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36CCD-020B-4D5A-8804-328250404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4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microsoft.com/office/2007/relationships/hdphoto" Target="../media/hdphoto7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openxmlformats.org/officeDocument/2006/relationships/image" Target="../media/image2.jpeg"/><Relationship Id="rId15" Type="http://schemas.microsoft.com/office/2007/relationships/hdphoto" Target="../media/hdphoto6.wdp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0A96B7C-0203-4008-8101-98B14F8322A9}"/>
              </a:ext>
            </a:extLst>
          </p:cNvPr>
          <p:cNvGrpSpPr>
            <a:grpSpLocks noChangeAspect="1"/>
          </p:cNvGrpSpPr>
          <p:nvPr/>
        </p:nvGrpSpPr>
        <p:grpSpPr>
          <a:xfrm>
            <a:off x="989012" y="1524000"/>
            <a:ext cx="4018853" cy="3755065"/>
            <a:chOff x="570777" y="571741"/>
            <a:chExt cx="6089169" cy="5689493"/>
          </a:xfrm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grpSpPr>
        <p:pic>
          <p:nvPicPr>
            <p:cNvPr id="9" name="圖片 8" descr="一張含有 天空, 室外, 水, 船 的圖片&#10;&#10;描述是以非常高的可信度產生">
              <a:extLst>
                <a:ext uri="{FF2B5EF4-FFF2-40B4-BE49-F238E27FC236}">
                  <a16:creationId xmlns="" xmlns:a16="http://schemas.microsoft.com/office/drawing/2014/main" id="{7D35B346-A35C-401A-BB05-FE4F38B29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24" t="13310" r="-1" b="2286"/>
            <a:stretch/>
          </p:blipFill>
          <p:spPr>
            <a:xfrm>
              <a:off x="2105624" y="3459903"/>
              <a:ext cx="1440000" cy="2795613"/>
            </a:xfrm>
            <a:prstGeom prst="rect">
              <a:avLst/>
            </a:prstGeom>
            <a:effectLst/>
          </p:spPr>
        </p:pic>
        <p:pic>
          <p:nvPicPr>
            <p:cNvPr id="10" name="圖片 10" descr="一張含有 水, 船, 室外, 天空 的圖片&#10;&#10;描述是以非常高的可信度產生">
              <a:extLst>
                <a:ext uri="{FF2B5EF4-FFF2-40B4-BE49-F238E27FC236}">
                  <a16:creationId xmlns="" xmlns:a16="http://schemas.microsoft.com/office/drawing/2014/main" id="{80929BE8-C6AA-4ECF-A61D-3AAA778E28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28" t="18411" r="6453" b="21212"/>
            <a:stretch/>
          </p:blipFill>
          <p:spPr>
            <a:xfrm>
              <a:off x="577833" y="3454959"/>
              <a:ext cx="1440000" cy="2797363"/>
            </a:xfrm>
            <a:prstGeom prst="rect">
              <a:avLst/>
            </a:prstGeom>
            <a:effectLst/>
          </p:spPr>
        </p:pic>
        <p:pic>
          <p:nvPicPr>
            <p:cNvPr id="11" name="圖片 12" descr="一張含有 天空, 室外, 水, 船 的圖片&#10;&#10;描述是以非常高的可信度產生">
              <a:extLst>
                <a:ext uri="{FF2B5EF4-FFF2-40B4-BE49-F238E27FC236}">
                  <a16:creationId xmlns="" xmlns:a16="http://schemas.microsoft.com/office/drawing/2014/main" id="{A79822FB-EF31-4CF3-B9C9-091529D78D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7" t="8491" r="49658" b="1415"/>
            <a:stretch/>
          </p:blipFill>
          <p:spPr>
            <a:xfrm>
              <a:off x="5219946" y="3465621"/>
              <a:ext cx="1440000" cy="2795613"/>
            </a:xfrm>
            <a:prstGeom prst="rect">
              <a:avLst/>
            </a:prstGeom>
            <a:effectLst/>
          </p:spPr>
        </p:pic>
        <p:pic>
          <p:nvPicPr>
            <p:cNvPr id="12" name="圖片 14" descr="一張含有 天空, 室外, 紅色, 坐 的圖片&#10;&#10;描述是以非常高的可信度產生">
              <a:extLst>
                <a:ext uri="{FF2B5EF4-FFF2-40B4-BE49-F238E27FC236}">
                  <a16:creationId xmlns="" xmlns:a16="http://schemas.microsoft.com/office/drawing/2014/main" id="{6E8E10B6-B02D-4C08-A10F-17FBE3D3BA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65" r="5336" b="8861"/>
            <a:stretch/>
          </p:blipFill>
          <p:spPr>
            <a:xfrm>
              <a:off x="570777" y="571741"/>
              <a:ext cx="1440000" cy="2789614"/>
            </a:xfrm>
            <a:prstGeom prst="rect">
              <a:avLst/>
            </a:prstGeom>
            <a:effectLst/>
          </p:spPr>
        </p:pic>
        <p:pic>
          <p:nvPicPr>
            <p:cNvPr id="13" name="圖片 16" descr="一張含有 水, 船, 天空, 室外 的圖片&#10;&#10;描述是以非常高的可信度產生">
              <a:extLst>
                <a:ext uri="{FF2B5EF4-FFF2-40B4-BE49-F238E27FC236}">
                  <a16:creationId xmlns="" xmlns:a16="http://schemas.microsoft.com/office/drawing/2014/main" id="{72D7147E-4A11-4E7F-BB13-AC9DC94137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2" t="7082" r="29419" b="17983"/>
            <a:stretch/>
          </p:blipFill>
          <p:spPr>
            <a:xfrm>
              <a:off x="5214585" y="611904"/>
              <a:ext cx="1440000" cy="2753088"/>
            </a:xfrm>
            <a:prstGeom prst="rect">
              <a:avLst/>
            </a:prstGeom>
            <a:effectLst/>
          </p:spPr>
        </p:pic>
        <p:pic>
          <p:nvPicPr>
            <p:cNvPr id="14" name="圖片 18" descr="一張含有 天空, 船, 室外, 水 的圖片&#10;&#10;描述是以非常高的可信度產生">
              <a:extLst>
                <a:ext uri="{FF2B5EF4-FFF2-40B4-BE49-F238E27FC236}">
                  <a16:creationId xmlns="" xmlns:a16="http://schemas.microsoft.com/office/drawing/2014/main" id="{CE69068B-D78A-4926-87B8-27BF7DA76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5" t="1546" r="47756" b="9464"/>
            <a:stretch/>
          </p:blipFill>
          <p:spPr>
            <a:xfrm>
              <a:off x="2118240" y="590029"/>
              <a:ext cx="1440000" cy="2768962"/>
            </a:xfrm>
            <a:prstGeom prst="rect">
              <a:avLst/>
            </a:prstGeom>
            <a:effectLst/>
          </p:spPr>
        </p:pic>
        <p:pic>
          <p:nvPicPr>
            <p:cNvPr id="15" name="圖片 20" descr="一張含有 天空, 船, 室外, 水 的圖片&#10;&#10;描述是以非常高的可信度產生">
              <a:extLst>
                <a:ext uri="{FF2B5EF4-FFF2-40B4-BE49-F238E27FC236}">
                  <a16:creationId xmlns="" xmlns:a16="http://schemas.microsoft.com/office/drawing/2014/main" id="{484CCD58-F431-41C9-8262-A0AB54DB5B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80" r="36248" b="9598"/>
            <a:stretch/>
          </p:blipFill>
          <p:spPr>
            <a:xfrm>
              <a:off x="3654711" y="3476840"/>
              <a:ext cx="1440000" cy="2773585"/>
            </a:xfrm>
            <a:prstGeom prst="rect">
              <a:avLst/>
            </a:prstGeom>
            <a:effectLst/>
          </p:spPr>
        </p:pic>
        <p:pic>
          <p:nvPicPr>
            <p:cNvPr id="16" name="圖片 22" descr="一張含有 天空, 室外, 紅色, 地面 的圖片&#10;&#10;描述是以非常高的可信度產生">
              <a:extLst>
                <a:ext uri="{FF2B5EF4-FFF2-40B4-BE49-F238E27FC236}">
                  <a16:creationId xmlns="" xmlns:a16="http://schemas.microsoft.com/office/drawing/2014/main" id="{492E1851-7E18-410D-BDEE-3DE85CEE58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264" b="10090"/>
            <a:stretch/>
          </p:blipFill>
          <p:spPr>
            <a:xfrm>
              <a:off x="3663728" y="605403"/>
              <a:ext cx="1435768" cy="2762098"/>
            </a:xfrm>
            <a:prstGeom prst="rect">
              <a:avLst/>
            </a:prstGeom>
            <a:effectLst/>
          </p:spPr>
        </p:pic>
      </p:grpSp>
      <p:sp>
        <p:nvSpPr>
          <p:cNvPr id="17" name="文字方塊 29">
            <a:extLst>
              <a:ext uri="{FF2B5EF4-FFF2-40B4-BE49-F238E27FC236}">
                <a16:creationId xmlns="" xmlns:a16="http://schemas.microsoft.com/office/drawing/2014/main" id="{1B4845F8-CEE6-420D-90FD-9D0AA1AF0227}"/>
              </a:ext>
            </a:extLst>
          </p:cNvPr>
          <p:cNvSpPr txBox="1"/>
          <p:nvPr/>
        </p:nvSpPr>
        <p:spPr>
          <a:xfrm>
            <a:off x="5382168" y="1447800"/>
            <a:ext cx="590409" cy="40934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6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endParaRPr lang="en-US" altLang="zh-TW" sz="63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6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興</a:t>
            </a:r>
            <a:endParaRPr lang="en-US" altLang="zh-TW" sz="63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6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航</a:t>
            </a:r>
            <a:endParaRPr lang="en-US" altLang="zh-TW" sz="63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6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</a:t>
            </a:r>
            <a:endParaRPr lang="en-US" altLang="zh-TW" sz="63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30">
            <a:extLst>
              <a:ext uri="{FF2B5EF4-FFF2-40B4-BE49-F238E27FC236}">
                <a16:creationId xmlns="" xmlns:a16="http://schemas.microsoft.com/office/drawing/2014/main" id="{6D603285-6BA6-4AAB-8CF8-0584DB55DA92}"/>
              </a:ext>
            </a:extLst>
          </p:cNvPr>
          <p:cNvSpPr/>
          <p:nvPr/>
        </p:nvSpPr>
        <p:spPr>
          <a:xfrm>
            <a:off x="6201177" y="3902839"/>
            <a:ext cx="5750292" cy="1877437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r>
              <a:rPr lang="en-US" altLang="zh-TW" sz="2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Sans" panose="020B0602020204020204" pitchFamily="34" charset="0"/>
                <a:cs typeface="Times New Roman" panose="02020603050405020304" pitchFamily="18" charset="0"/>
              </a:rPr>
              <a:t>Sincere Navigation Corporation</a:t>
            </a:r>
          </a:p>
          <a:p>
            <a:r>
              <a:rPr lang="en-US" altLang="zh-TW" sz="2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Sans" panose="020B0602020204020204" pitchFamily="34" charset="0"/>
                <a:cs typeface="Times New Roman" panose="02020603050405020304" pitchFamily="18" charset="0"/>
              </a:rPr>
              <a:t>2018-2019</a:t>
            </a:r>
            <a:r>
              <a:rPr lang="zh-TW" altLang="en-US" sz="2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Sans" panose="020B0602020204020204" pitchFamily="34" charset="0"/>
                <a:cs typeface="Times New Roman" panose="02020603050405020304" pitchFamily="18" charset="0"/>
              </a:rPr>
              <a:t>散裝暨油輪海運</a:t>
            </a:r>
            <a:r>
              <a:rPr lang="zh-TW" alt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Sans" panose="020B0602020204020204" pitchFamily="34" charset="0"/>
                <a:cs typeface="Times New Roman" panose="02020603050405020304" pitchFamily="18" charset="0"/>
              </a:rPr>
              <a:t>市場</a:t>
            </a:r>
            <a:endParaRPr lang="en-US" altLang="zh-TW" sz="2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GillSans" panose="020B0602020204020204" pitchFamily="34" charset="0"/>
              <a:cs typeface="Times New Roman" panose="02020603050405020304" pitchFamily="18" charset="0"/>
            </a:endParaRPr>
          </a:p>
          <a:p>
            <a:endParaRPr lang="en-US" altLang="zh-TW" sz="2900" b="1" dirty="0">
              <a:solidFill>
                <a:schemeClr val="tx1">
                  <a:lumMod val="75000"/>
                  <a:lumOff val="25000"/>
                </a:schemeClr>
              </a:solidFill>
              <a:latin typeface="GillSans" panose="020B0602020204020204" pitchFamily="34" charset="0"/>
              <a:cs typeface="Times New Roman" panose="02020603050405020304" pitchFamily="18" charset="0"/>
            </a:endParaRPr>
          </a:p>
          <a:p>
            <a:r>
              <a:rPr lang="en-US" altLang="zh-TW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Sans" panose="020B0602020204020204" pitchFamily="34" charset="0"/>
                <a:cs typeface="Times New Roman" panose="02020603050405020304" pitchFamily="18" charset="0"/>
              </a:rPr>
              <a:t>December 06, </a:t>
            </a:r>
            <a:r>
              <a:rPr lang="en-US" altLang="zh-TW" sz="2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Sans" panose="020B0602020204020204" pitchFamily="34" charset="0"/>
                <a:cs typeface="Times New Roman" panose="02020603050405020304" pitchFamily="18" charset="0"/>
              </a:rPr>
              <a:t>2018</a:t>
            </a:r>
          </a:p>
        </p:txBody>
      </p:sp>
      <p:sp>
        <p:nvSpPr>
          <p:cNvPr id="20" name="矩形 34">
            <a:extLst>
              <a:ext uri="{FF2B5EF4-FFF2-40B4-BE49-F238E27FC236}">
                <a16:creationId xmlns="" xmlns:a16="http://schemas.microsoft.com/office/drawing/2014/main" id="{3D42F6D5-3ABC-4579-8A11-11805AE583F8}"/>
              </a:ext>
            </a:extLst>
          </p:cNvPr>
          <p:cNvSpPr/>
          <p:nvPr/>
        </p:nvSpPr>
        <p:spPr>
          <a:xfrm>
            <a:off x="6124977" y="1752600"/>
            <a:ext cx="4617635" cy="26468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600" b="1" i="0" u="none" strike="noStrike" kern="1200" cap="none" spc="0" normalizeH="0" baseline="0" noProof="0" dirty="0">
                <a:ln w="19050">
                  <a:noFill/>
                </a:ln>
                <a:solidFill>
                  <a:schemeClr val="bg1">
                    <a:lumMod val="50000"/>
                    <a:alpha val="50000"/>
                  </a:schemeClr>
                </a:solidFill>
                <a:effectLst/>
                <a:uLnTx/>
                <a:uFillTx/>
                <a:latin typeface="Agency FB" panose="020B0503020202020204" pitchFamily="34" charset="0"/>
                <a:ea typeface="新細明體" panose="02020500000000000000" pitchFamily="18" charset="-120"/>
                <a:cs typeface="+mn-cs"/>
              </a:rPr>
              <a:t>2018</a:t>
            </a:r>
          </a:p>
        </p:txBody>
      </p:sp>
      <p:pic>
        <p:nvPicPr>
          <p:cNvPr id="19" name="內容版面配置區 7" descr="SNC旗.jpg"/>
          <p:cNvPicPr>
            <a:picLocks noGrp="1"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116" y="457200"/>
            <a:ext cx="1472237" cy="90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6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05CDEEB8-A72C-4FBC-89FA-EAE451C0E809}"/>
              </a:ext>
            </a:extLst>
          </p:cNvPr>
          <p:cNvCxnSpPr>
            <a:cxnSpLocks/>
          </p:cNvCxnSpPr>
          <p:nvPr/>
        </p:nvCxnSpPr>
        <p:spPr>
          <a:xfrm>
            <a:off x="609441" y="1181101"/>
            <a:ext cx="1099051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itle 7">
            <a:extLst>
              <a:ext uri="{FF2B5EF4-FFF2-40B4-BE49-F238E27FC236}">
                <a16:creationId xmlns="" xmlns:a16="http://schemas.microsoft.com/office/drawing/2014/main" id="{26520B2A-2759-4AF6-B807-76541C90F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609600"/>
            <a:ext cx="10969943" cy="513037"/>
          </a:xfrm>
        </p:spPr>
        <p:txBody>
          <a:bodyPr anchor="ctr">
            <a:noAutofit/>
          </a:bodyPr>
          <a:lstStyle/>
          <a:p>
            <a:pPr algn="l"/>
            <a:r>
              <a:rPr lang="zh-TW" altLang="en-US" sz="3200" b="1" dirty="0"/>
              <a:t>散裝船新增加 </a:t>
            </a:r>
            <a:r>
              <a:rPr lang="en-US" altLang="zh-TW" sz="3200" b="1" dirty="0"/>
              <a:t>&amp; </a:t>
            </a:r>
            <a:r>
              <a:rPr lang="zh-TW" altLang="en-US" sz="3200" b="1" dirty="0"/>
              <a:t>舊船拆解 統計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9">
            <a:extLst>
              <a:ext uri="{FF2B5EF4-FFF2-40B4-BE49-F238E27FC236}">
                <a16:creationId xmlns="" xmlns:a16="http://schemas.microsoft.com/office/drawing/2014/main" id="{6BEA2096-384E-4D83-96ED-E03E922AD437}"/>
              </a:ext>
            </a:extLst>
          </p:cNvPr>
          <p:cNvSpPr txBox="1"/>
          <p:nvPr/>
        </p:nvSpPr>
        <p:spPr>
          <a:xfrm>
            <a:off x="820993" y="2471678"/>
            <a:ext cx="1015663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市場展望</a:t>
            </a:r>
          </a:p>
        </p:txBody>
      </p:sp>
      <p:sp>
        <p:nvSpPr>
          <p:cNvPr id="13" name="矩形 1">
            <a:extLst>
              <a:ext uri="{FF2B5EF4-FFF2-40B4-BE49-F238E27FC236}">
                <a16:creationId xmlns="" xmlns:a16="http://schemas.microsoft.com/office/drawing/2014/main" id="{452C5E6B-D0C4-4ABA-831C-CF406B6B94C7}"/>
              </a:ext>
            </a:extLst>
          </p:cNvPr>
          <p:cNvSpPr/>
          <p:nvPr/>
        </p:nvSpPr>
        <p:spPr>
          <a:xfrm>
            <a:off x="7826696" y="6319241"/>
            <a:ext cx="3048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Source: Clarkson </a:t>
            </a:r>
            <a:r>
              <a:rPr lang="en-US" altLang="zh-TW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SIW</a:t>
            </a:r>
            <a:endParaRPr lang="en-US" altLang="zh-TW" sz="1100" dirty="0">
              <a:solidFill>
                <a:schemeClr val="tx1">
                  <a:lumMod val="75000"/>
                  <a:lumOff val="25000"/>
                </a:schemeClr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4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306" y="1371600"/>
            <a:ext cx="7529390" cy="4907329"/>
          </a:xfrm>
          <a:prstGeom prst="rect">
            <a:avLst/>
          </a:prstGeom>
        </p:spPr>
      </p:pic>
      <p:sp>
        <p:nvSpPr>
          <p:cNvPr id="15" name="文字方塊 10">
            <a:extLst>
              <a:ext uri="{FF2B5EF4-FFF2-40B4-BE49-F238E27FC236}">
                <a16:creationId xmlns="" xmlns:a16="http://schemas.microsoft.com/office/drawing/2014/main" id="{B66096CA-538F-4DC4-B281-2BC47F5E5FE4}"/>
              </a:ext>
            </a:extLst>
          </p:cNvPr>
          <p:cNvSpPr txBox="1"/>
          <p:nvPr/>
        </p:nvSpPr>
        <p:spPr>
          <a:xfrm>
            <a:off x="1649749" y="2471678"/>
            <a:ext cx="1015663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5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拆</a:t>
            </a:r>
            <a:r>
              <a:rPr lang="zh-TW" altLang="en-US" sz="5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解統計</a:t>
            </a:r>
            <a:endParaRPr lang="zh-TW" altLang="en-US" sz="5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75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E10C7A5-464B-4C84-A445-339AB7EE2724}"/>
              </a:ext>
            </a:extLst>
          </p:cNvPr>
          <p:cNvSpPr txBox="1"/>
          <p:nvPr/>
        </p:nvSpPr>
        <p:spPr>
          <a:xfrm>
            <a:off x="912812" y="2959136"/>
            <a:ext cx="6248400" cy="10961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rIns="0" rtlCol="0" anchor="ctr" anchorCtr="0">
            <a:spAutoFit/>
          </a:bodyPr>
          <a:lstStyle/>
          <a:p>
            <a:pPr algn="ctr">
              <a:lnSpc>
                <a:spcPts val="7500"/>
              </a:lnSpc>
            </a:pPr>
            <a:r>
              <a:rPr lang="zh-TW" altLang="en-US" sz="9600" b="1" dirty="0" smtClean="0">
                <a:latin typeface="+mj-ea"/>
                <a:ea typeface="+mj-ea"/>
                <a:cs typeface="Times New Roman" panose="02020603050405020304" pitchFamily="18" charset="0"/>
              </a:rPr>
              <a:t>公司概況</a:t>
            </a:r>
            <a:endParaRPr lang="en-US" altLang="zh-TW" sz="9600" b="1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矩形 34">
            <a:extLst>
              <a:ext uri="{FF2B5EF4-FFF2-40B4-BE49-F238E27FC236}">
                <a16:creationId xmlns="" xmlns:a16="http://schemas.microsoft.com/office/drawing/2014/main" id="{E139694A-D8F3-4FA9-A2F6-4CA8F5F4E4A1}"/>
              </a:ext>
            </a:extLst>
          </p:cNvPr>
          <p:cNvSpPr/>
          <p:nvPr/>
        </p:nvSpPr>
        <p:spPr>
          <a:xfrm>
            <a:off x="7161212" y="1752600"/>
            <a:ext cx="4419600" cy="26468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600" b="1" i="0" u="none" strike="noStrike" kern="1200" cap="none" spc="0" normalizeH="0" baseline="0" noProof="0" dirty="0">
                <a:ln w="19050">
                  <a:noFill/>
                </a:ln>
                <a:solidFill>
                  <a:schemeClr val="bg1">
                    <a:lumMod val="50000"/>
                    <a:alpha val="50000"/>
                  </a:schemeClr>
                </a:solidFill>
                <a:effectLst/>
                <a:uLnTx/>
                <a:uFillTx/>
                <a:latin typeface="Agency FB" panose="020B0503020202020204" pitchFamily="34" charset="0"/>
                <a:ea typeface="新細明體" panose="02020500000000000000" pitchFamily="18" charset="-120"/>
                <a:cs typeface="+mn-cs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6094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36B4A9ED-A051-4C9B-847A-468D2E53F2FC}"/>
              </a:ext>
            </a:extLst>
          </p:cNvPr>
          <p:cNvSpPr txBox="1"/>
          <p:nvPr/>
        </p:nvSpPr>
        <p:spPr>
          <a:xfrm rot="16200000">
            <a:off x="3406832" y="-2266885"/>
            <a:ext cx="677108" cy="62427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新興航運公司船隊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44321026-D5D9-4690-AF4F-36761549349F}"/>
              </a:ext>
            </a:extLst>
          </p:cNvPr>
          <p:cNvGrpSpPr/>
          <p:nvPr/>
        </p:nvGrpSpPr>
        <p:grpSpPr>
          <a:xfrm>
            <a:off x="1619768" y="1371600"/>
            <a:ext cx="9046644" cy="2827598"/>
            <a:chOff x="2229368" y="1371600"/>
            <a:chExt cx="9046644" cy="2827598"/>
          </a:xfrm>
        </p:grpSpPr>
        <p:sp>
          <p:nvSpPr>
            <p:cNvPr id="5" name="矩形: 圓角 4">
              <a:extLst>
                <a:ext uri="{FF2B5EF4-FFF2-40B4-BE49-F238E27FC236}">
                  <a16:creationId xmlns="" xmlns:a16="http://schemas.microsoft.com/office/drawing/2014/main" id="{83B2B1FA-5157-4FCE-B11D-EC708D1534D3}"/>
                </a:ext>
              </a:extLst>
            </p:cNvPr>
            <p:cNvSpPr/>
            <p:nvPr/>
          </p:nvSpPr>
          <p:spPr>
            <a:xfrm rot="5400000">
              <a:off x="1263387" y="2468825"/>
              <a:ext cx="2441090" cy="3990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4C77B9AA-B6FE-46D8-99A3-C594E9C40920}"/>
                </a:ext>
              </a:extLst>
            </p:cNvPr>
            <p:cNvGrpSpPr/>
            <p:nvPr/>
          </p:nvGrpSpPr>
          <p:grpSpPr>
            <a:xfrm>
              <a:off x="2229368" y="1371600"/>
              <a:ext cx="9046644" cy="2827598"/>
              <a:chOff x="2229368" y="1371600"/>
              <a:chExt cx="9046644" cy="2827598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="" xmlns:a16="http://schemas.microsoft.com/office/drawing/2014/main" id="{32B03EF1-8B3A-40B7-BDC9-4E3C94D11522}"/>
                  </a:ext>
                </a:extLst>
              </p:cNvPr>
              <p:cNvGrpSpPr/>
              <p:nvPr/>
            </p:nvGrpSpPr>
            <p:grpSpPr>
              <a:xfrm>
                <a:off x="2229368" y="1371600"/>
                <a:ext cx="9046644" cy="2827598"/>
                <a:chOff x="2253084" y="587634"/>
                <a:chExt cx="9046644" cy="2972046"/>
              </a:xfrm>
            </p:grpSpPr>
            <p:pic>
              <p:nvPicPr>
                <p:cNvPr id="13" name="圖片 12">
                  <a:extLst>
                    <a:ext uri="{FF2B5EF4-FFF2-40B4-BE49-F238E27FC236}">
                      <a16:creationId xmlns="" xmlns:a16="http://schemas.microsoft.com/office/drawing/2014/main" id="{1DB53769-D793-44E3-9143-50E3685023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132625" y="638204"/>
                  <a:ext cx="3504613" cy="2242493"/>
                </a:xfrm>
                <a:prstGeom prst="roundRect">
                  <a:avLst>
                    <a:gd name="adj" fmla="val 9183"/>
                  </a:avLst>
                </a:prstGeom>
                <a:ln>
                  <a:solidFill>
                    <a:schemeClr val="bg1"/>
                  </a:solidFill>
                </a:ln>
                <a:effectLst>
                  <a:innerShdw blurRad="114300">
                    <a:schemeClr val="bg1">
                      <a:lumMod val="50000"/>
                    </a:schemeClr>
                  </a:innerShdw>
                </a:effectLst>
              </p:spPr>
            </p:pic>
            <p:sp>
              <p:nvSpPr>
                <p:cNvPr id="7" name="文字方塊 6">
                  <a:extLst>
                    <a:ext uri="{FF2B5EF4-FFF2-40B4-BE49-F238E27FC236}">
                      <a16:creationId xmlns="" xmlns:a16="http://schemas.microsoft.com/office/drawing/2014/main" id="{2967F402-AE2F-4A53-A8F6-81737380959D}"/>
                    </a:ext>
                  </a:extLst>
                </p:cNvPr>
                <p:cNvSpPr txBox="1"/>
                <p:nvPr/>
              </p:nvSpPr>
              <p:spPr>
                <a:xfrm>
                  <a:off x="2253084" y="876071"/>
                  <a:ext cx="492443" cy="2144177"/>
                </a:xfrm>
                <a:prstGeom prst="rect">
                  <a:avLst/>
                </a:prstGeom>
                <a:noFill/>
              </p:spPr>
              <p:txBody>
                <a:bodyPr vert="eaVert" wrap="none" rtlCol="0">
                  <a:spAutoFit/>
                </a:bodyPr>
                <a:lstStyle/>
                <a:p>
                  <a:r>
                    <a:rPr lang="zh-TW" altLang="en-US" sz="20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穩健　平實　進取</a:t>
                  </a:r>
                </a:p>
              </p:txBody>
            </p:sp>
            <p:sp>
              <p:nvSpPr>
                <p:cNvPr id="8" name="文字方塊 7">
                  <a:extLst>
                    <a:ext uri="{FF2B5EF4-FFF2-40B4-BE49-F238E27FC236}">
                      <a16:creationId xmlns="" xmlns:a16="http://schemas.microsoft.com/office/drawing/2014/main" id="{23934665-80AB-4B7E-9487-B1518F8BD8AA}"/>
                    </a:ext>
                  </a:extLst>
                </p:cNvPr>
                <p:cNvSpPr txBox="1"/>
                <p:nvPr/>
              </p:nvSpPr>
              <p:spPr>
                <a:xfrm>
                  <a:off x="3242972" y="667727"/>
                  <a:ext cx="12512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2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Tankers</a:t>
                  </a:r>
                  <a:endParaRPr lang="zh-TW" alt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4" name="圖片 13">
                  <a:extLst>
                    <a:ext uri="{FF2B5EF4-FFF2-40B4-BE49-F238E27FC236}">
                      <a16:creationId xmlns="" xmlns:a16="http://schemas.microsoft.com/office/drawing/2014/main" id="{668F62D9-1D12-45DD-BC49-BD46174184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87056" y="638204"/>
                  <a:ext cx="3551985" cy="2229686"/>
                </a:xfrm>
                <a:prstGeom prst="roundRect">
                  <a:avLst>
                    <a:gd name="adj" fmla="val 10087"/>
                  </a:avLst>
                </a:prstGeom>
                <a:ln>
                  <a:solidFill>
                    <a:schemeClr val="bg1"/>
                  </a:solidFill>
                </a:ln>
                <a:effectLst>
                  <a:innerShdw blurRad="114300">
                    <a:schemeClr val="bg1">
                      <a:lumMod val="50000"/>
                    </a:schemeClr>
                  </a:innerShdw>
                </a:effectLst>
              </p:spPr>
            </p:pic>
            <p:sp>
              <p:nvSpPr>
                <p:cNvPr id="17" name="文字方塊 16">
                  <a:extLst>
                    <a:ext uri="{FF2B5EF4-FFF2-40B4-BE49-F238E27FC236}">
                      <a16:creationId xmlns="" xmlns:a16="http://schemas.microsoft.com/office/drawing/2014/main" id="{3AC4A247-BD44-4692-9679-671F11E59F91}"/>
                    </a:ext>
                  </a:extLst>
                </p:cNvPr>
                <p:cNvSpPr txBox="1"/>
                <p:nvPr/>
              </p:nvSpPr>
              <p:spPr>
                <a:xfrm>
                  <a:off x="7540000" y="587634"/>
                  <a:ext cx="145001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2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Dry Bulk</a:t>
                  </a:r>
                  <a:endParaRPr lang="zh-TW" alt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文字方塊 17">
                  <a:extLst>
                    <a:ext uri="{FF2B5EF4-FFF2-40B4-BE49-F238E27FC236}">
                      <a16:creationId xmlns="" xmlns:a16="http://schemas.microsoft.com/office/drawing/2014/main" id="{20761583-91F2-4DD0-8B9B-701BCD2D015E}"/>
                    </a:ext>
                  </a:extLst>
                </p:cNvPr>
                <p:cNvSpPr txBox="1"/>
                <p:nvPr/>
              </p:nvSpPr>
              <p:spPr>
                <a:xfrm>
                  <a:off x="3022529" y="2990415"/>
                  <a:ext cx="3991984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40000"/>
                    </a:lnSpc>
                  </a:pPr>
                  <a:r>
                    <a:rPr lang="zh-TW" altLang="en-US" sz="15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以長期租約、加入聯營組織取得穩健獲利。</a:t>
                  </a:r>
                </a:p>
              </p:txBody>
            </p:sp>
            <p:sp>
              <p:nvSpPr>
                <p:cNvPr id="19" name="文字方塊 18">
                  <a:extLst>
                    <a:ext uri="{FF2B5EF4-FFF2-40B4-BE49-F238E27FC236}">
                      <a16:creationId xmlns="" xmlns:a16="http://schemas.microsoft.com/office/drawing/2014/main" id="{59516718-6D2D-41B6-A24F-908054CFD091}"/>
                    </a:ext>
                  </a:extLst>
                </p:cNvPr>
                <p:cNvSpPr txBox="1"/>
                <p:nvPr/>
              </p:nvSpPr>
              <p:spPr>
                <a:xfrm>
                  <a:off x="7307744" y="2913349"/>
                  <a:ext cx="399198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TW" altLang="en-US" sz="15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運輸大眾物資如礦砂、煤炭為主。</a:t>
                  </a:r>
                  <a:endParaRPr lang="en-US" altLang="zh-TW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zh-TW" altLang="en-US" sz="15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靈活規劃船舶投入中短期合約及現貨市場。</a:t>
                  </a:r>
                </a:p>
              </p:txBody>
            </p:sp>
          </p:grpSp>
          <p:sp>
            <p:nvSpPr>
              <p:cNvPr id="20" name="文字方塊 19">
                <a:extLst>
                  <a:ext uri="{FF2B5EF4-FFF2-40B4-BE49-F238E27FC236}">
                    <a16:creationId xmlns="" xmlns:a16="http://schemas.microsoft.com/office/drawing/2014/main" id="{F0A1D19F-36E0-4EE3-BBAA-6D58BBEBF5F9}"/>
                  </a:ext>
                </a:extLst>
              </p:cNvPr>
              <p:cNvSpPr txBox="1"/>
              <p:nvPr/>
            </p:nvSpPr>
            <p:spPr>
              <a:xfrm>
                <a:off x="7847012" y="3144204"/>
                <a:ext cx="2743200" cy="36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16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海峽型散裝船明和輪</a:t>
                </a:r>
              </a:p>
            </p:txBody>
          </p:sp>
          <p:sp>
            <p:nvSpPr>
              <p:cNvPr id="21" name="文字方塊 20">
                <a:extLst>
                  <a:ext uri="{FF2B5EF4-FFF2-40B4-BE49-F238E27FC236}">
                    <a16:creationId xmlns="" xmlns:a16="http://schemas.microsoft.com/office/drawing/2014/main" id="{D41543A6-BAD4-45EA-86D7-498F172CBB4C}"/>
                  </a:ext>
                </a:extLst>
              </p:cNvPr>
              <p:cNvSpPr txBox="1"/>
              <p:nvPr/>
            </p:nvSpPr>
            <p:spPr>
              <a:xfrm>
                <a:off x="3417187" y="3124200"/>
                <a:ext cx="2929465" cy="36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16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特大型油輪</a:t>
                </a:r>
                <a:r>
                  <a:rPr lang="en-US" altLang="zh-TW" sz="16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en-US" altLang="zh-TW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VLCC</a:t>
                </a:r>
                <a:r>
                  <a:rPr lang="en-US" altLang="zh-TW" sz="16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 </a:t>
                </a:r>
                <a:r>
                  <a:rPr lang="zh-TW" altLang="en-US" sz="16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海福輪</a:t>
                </a:r>
              </a:p>
            </p:txBody>
          </p:sp>
        </p:grpSp>
      </p:grpSp>
      <p:grpSp>
        <p:nvGrpSpPr>
          <p:cNvPr id="10" name="群組 9">
            <a:extLst>
              <a:ext uri="{FF2B5EF4-FFF2-40B4-BE49-F238E27FC236}">
                <a16:creationId xmlns="" xmlns:a16="http://schemas.microsoft.com/office/drawing/2014/main" id="{BC016537-430B-4E22-9B62-64C7A37A778F}"/>
              </a:ext>
            </a:extLst>
          </p:cNvPr>
          <p:cNvGrpSpPr/>
          <p:nvPr/>
        </p:nvGrpSpPr>
        <p:grpSpPr>
          <a:xfrm>
            <a:off x="1639569" y="4082289"/>
            <a:ext cx="9611430" cy="2441103"/>
            <a:chOff x="1639995" y="3574117"/>
            <a:chExt cx="9613933" cy="2951734"/>
          </a:xfrm>
        </p:grpSpPr>
        <p:sp>
          <p:nvSpPr>
            <p:cNvPr id="24" name="矩形: 圓角 23">
              <a:extLst>
                <a:ext uri="{FF2B5EF4-FFF2-40B4-BE49-F238E27FC236}">
                  <a16:creationId xmlns="" xmlns:a16="http://schemas.microsoft.com/office/drawing/2014/main" id="{7649298E-FB6A-402E-9BD4-9EC1C7D7CD86}"/>
                </a:ext>
              </a:extLst>
            </p:cNvPr>
            <p:cNvSpPr/>
            <p:nvPr/>
          </p:nvSpPr>
          <p:spPr>
            <a:xfrm rot="5400000">
              <a:off x="579418" y="4850413"/>
              <a:ext cx="2590802" cy="39914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26" name="內容版面配置區 21">
              <a:extLst>
                <a:ext uri="{FF2B5EF4-FFF2-40B4-BE49-F238E27FC236}">
                  <a16:creationId xmlns="" xmlns:a16="http://schemas.microsoft.com/office/drawing/2014/main" id="{1AC93178-44DC-400C-895A-E008FD1E0B1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34871765"/>
                </p:ext>
              </p:extLst>
            </p:nvPr>
          </p:nvGraphicFramePr>
          <p:xfrm>
            <a:off x="2109643" y="3574117"/>
            <a:ext cx="4110476" cy="29517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7" name="圖表 26">
              <a:extLst>
                <a:ext uri="{FF2B5EF4-FFF2-40B4-BE49-F238E27FC236}">
                  <a16:creationId xmlns="" xmlns:a16="http://schemas.microsoft.com/office/drawing/2014/main" id="{1F567C70-BC48-41C0-A9AC-6FDEF19BA4D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3739960"/>
                </p:ext>
              </p:extLst>
            </p:nvPr>
          </p:nvGraphicFramePr>
          <p:xfrm>
            <a:off x="5767528" y="4225635"/>
            <a:ext cx="5486400" cy="22305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2" name="文字方塊 31">
              <a:extLst>
                <a:ext uri="{FF2B5EF4-FFF2-40B4-BE49-F238E27FC236}">
                  <a16:creationId xmlns="" xmlns:a16="http://schemas.microsoft.com/office/drawing/2014/main" id="{8CA6D2CE-E902-4110-A988-D7C33D1E105E}"/>
                </a:ext>
              </a:extLst>
            </p:cNvPr>
            <p:cNvSpPr txBox="1"/>
            <p:nvPr/>
          </p:nvSpPr>
          <p:spPr>
            <a:xfrm>
              <a:off x="6733107" y="3835667"/>
              <a:ext cx="2954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散裝船載重噸位比重</a:t>
              </a: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="" xmlns:a16="http://schemas.microsoft.com/office/drawing/2014/main" id="{FC09DDCD-0CAC-40A9-9765-92DF8B26A9D8}"/>
                </a:ext>
              </a:extLst>
            </p:cNvPr>
            <p:cNvSpPr txBox="1"/>
            <p:nvPr/>
          </p:nvSpPr>
          <p:spPr>
            <a:xfrm>
              <a:off x="1639995" y="4074126"/>
              <a:ext cx="492571" cy="163121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載重噸位比重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="" xmlns:a16="http://schemas.microsoft.com/office/drawing/2014/main" id="{36CE04F3-A80A-4BA5-A014-F779736E829C}"/>
                </a:ext>
              </a:extLst>
            </p:cNvPr>
            <p:cNvSpPr txBox="1"/>
            <p:nvPr/>
          </p:nvSpPr>
          <p:spPr>
            <a:xfrm>
              <a:off x="7253848" y="4502728"/>
              <a:ext cx="561518" cy="372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12%</a:t>
              </a:r>
              <a:endPara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="" xmlns:a16="http://schemas.microsoft.com/office/drawing/2014/main" id="{24BE40F1-6F56-479F-96C8-182A5014061E}"/>
                </a:ext>
              </a:extLst>
            </p:cNvPr>
            <p:cNvSpPr txBox="1"/>
            <p:nvPr/>
          </p:nvSpPr>
          <p:spPr>
            <a:xfrm>
              <a:off x="7831484" y="4584365"/>
              <a:ext cx="454088" cy="372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lang="en-US" altLang="zh-TW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="" xmlns:a16="http://schemas.microsoft.com/office/drawing/2014/main" id="{7C43BE48-3A27-41B8-BAFE-CA572E5A3D8C}"/>
                </a:ext>
              </a:extLst>
            </p:cNvPr>
            <p:cNvSpPr txBox="1"/>
            <p:nvPr/>
          </p:nvSpPr>
          <p:spPr>
            <a:xfrm>
              <a:off x="8090252" y="5128222"/>
              <a:ext cx="453970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8%</a:t>
              </a:r>
              <a:endPara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="" xmlns:a16="http://schemas.microsoft.com/office/drawing/2014/main" id="{4E7F8913-B5D3-46B3-A097-2D645A1A9BAE}"/>
                </a:ext>
              </a:extLst>
            </p:cNvPr>
            <p:cNvSpPr txBox="1"/>
            <p:nvPr/>
          </p:nvSpPr>
          <p:spPr>
            <a:xfrm>
              <a:off x="7121011" y="5715132"/>
              <a:ext cx="561518" cy="372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75%</a:t>
              </a:r>
              <a:endPara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DD8478D8-78E0-47A2-A6BE-09F8D65795DF}"/>
              </a:ext>
            </a:extLst>
          </p:cNvPr>
          <p:cNvCxnSpPr>
            <a:cxnSpLocks/>
          </p:cNvCxnSpPr>
          <p:nvPr/>
        </p:nvCxnSpPr>
        <p:spPr>
          <a:xfrm>
            <a:off x="609441" y="1181101"/>
            <a:ext cx="1099051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06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1">
            <a:extLst>
              <a:ext uri="{FF2B5EF4-FFF2-40B4-BE49-F238E27FC236}">
                <a16:creationId xmlns="" xmlns:a16="http://schemas.microsoft.com/office/drawing/2014/main" id="{66B1DCFD-D2E7-487B-8F26-ECA516692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2743200"/>
            <a:ext cx="3200400" cy="2362200"/>
          </a:xfrm>
          <a:prstGeom prst="rect">
            <a:avLst/>
          </a:prstGeom>
        </p:spPr>
        <p:txBody>
          <a:bodyPr numCol="1"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VLCC (Tanker):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VLOC: 1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Capesize: 9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Kamsarmax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Handymax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</a:p>
        </p:txBody>
      </p:sp>
      <p:sp>
        <p:nvSpPr>
          <p:cNvPr id="3" name="Rectangle 2"/>
          <p:cNvSpPr/>
          <p:nvPr/>
        </p:nvSpPr>
        <p:spPr>
          <a:xfrm>
            <a:off x="570626" y="2362200"/>
            <a:ext cx="2170985" cy="381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Fleet: 17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880979A-C408-43C1-AC5D-489FBC064CC4}"/>
              </a:ext>
            </a:extLst>
          </p:cNvPr>
          <p:cNvCxnSpPr>
            <a:cxnSpLocks/>
          </p:cNvCxnSpPr>
          <p:nvPr/>
        </p:nvCxnSpPr>
        <p:spPr>
          <a:xfrm>
            <a:off x="609441" y="1181101"/>
            <a:ext cx="1099051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文字方塊 5">
            <a:extLst>
              <a:ext uri="{FF2B5EF4-FFF2-40B4-BE49-F238E27FC236}">
                <a16:creationId xmlns="" xmlns:a16="http://schemas.microsoft.com/office/drawing/2014/main" id="{BCB7FC76-AE4C-4779-BF49-6275431FAF7A}"/>
              </a:ext>
            </a:extLst>
          </p:cNvPr>
          <p:cNvSpPr txBox="1"/>
          <p:nvPr/>
        </p:nvSpPr>
        <p:spPr>
          <a:xfrm rot="16200000">
            <a:off x="3390827" y="-2266885"/>
            <a:ext cx="677108" cy="62427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b="1" dirty="0"/>
              <a:t>新興航運公司船隊</a:t>
            </a:r>
            <a:endParaRPr lang="zh-TW" altLang="en-US" sz="32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043415475"/>
              </p:ext>
            </p:extLst>
          </p:nvPr>
        </p:nvGraphicFramePr>
        <p:xfrm>
          <a:off x="3427412" y="1524000"/>
          <a:ext cx="8125883" cy="4998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82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880979A-C408-43C1-AC5D-489FBC064CC4}"/>
              </a:ext>
            </a:extLst>
          </p:cNvPr>
          <p:cNvCxnSpPr>
            <a:cxnSpLocks/>
          </p:cNvCxnSpPr>
          <p:nvPr/>
        </p:nvCxnSpPr>
        <p:spPr>
          <a:xfrm>
            <a:off x="609441" y="1181101"/>
            <a:ext cx="1099051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文字方塊 5">
            <a:extLst>
              <a:ext uri="{FF2B5EF4-FFF2-40B4-BE49-F238E27FC236}">
                <a16:creationId xmlns="" xmlns:a16="http://schemas.microsoft.com/office/drawing/2014/main" id="{BCB7FC76-AE4C-4779-BF49-6275431FAF7A}"/>
              </a:ext>
            </a:extLst>
          </p:cNvPr>
          <p:cNvSpPr txBox="1"/>
          <p:nvPr/>
        </p:nvSpPr>
        <p:spPr>
          <a:xfrm rot="16200000">
            <a:off x="3390827" y="-2266885"/>
            <a:ext cx="677108" cy="62427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b="1" dirty="0"/>
              <a:t>新興航運公司船隊</a:t>
            </a:r>
            <a:endParaRPr lang="zh-TW" altLang="en-US" sz="32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147344"/>
              </p:ext>
            </p:extLst>
          </p:nvPr>
        </p:nvGraphicFramePr>
        <p:xfrm>
          <a:off x="912812" y="1348242"/>
          <a:ext cx="10667999" cy="4976358"/>
        </p:xfrm>
        <a:graphic>
          <a:graphicData uri="http://schemas.openxmlformats.org/drawingml/2006/table">
            <a:tbl>
              <a:tblPr/>
              <a:tblGrid>
                <a:gridCol w="2950069"/>
                <a:gridCol w="1216999"/>
                <a:gridCol w="1432670"/>
                <a:gridCol w="2457105"/>
                <a:gridCol w="1132271"/>
                <a:gridCol w="1478885"/>
              </a:tblGrid>
              <a:tr h="1626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VESSEL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船名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SHIP BUILDER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DELIVERY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SUMMER DWT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19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MT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ELBHOFF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(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海福輪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)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SWS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VLCC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01/2017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300,837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KONDOR 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(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高登輪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)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SWS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VLCC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01/2012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296,714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</a:tr>
              <a:tr h="25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MAXIM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(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美生輪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)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SWS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VLCC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06/2011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296,887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TIEN SHAN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(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天山輪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)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BEIHAI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VLOC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03/2018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250,327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BAO SHAN 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(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寶山輪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)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CSBC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Capesize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Bulker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09/2006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175,009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</a:tr>
              <a:tr h="25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CHIN SHAN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(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青山輪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)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CSBC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Capesize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Bulker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11/2004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175,569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CHOU SHAN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(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舟山輪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)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CSBC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Capesize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Bulker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07/2005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175,569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</a:tr>
              <a:tr h="25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HENG SHAN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(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衡山輪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)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SWS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Capesize Bulker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01/2007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174,145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HUANG SHAN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(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黃山輪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)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CSBC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Capesize Bulker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08/2003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175,980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MINERAL ANTWERPEN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(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明安輪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)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DAEWOO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Capesize Bulker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03/2003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172,424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</a:tr>
              <a:tr h="25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MINERAL OAK 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(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明和輪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)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SWS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Capesize Bulker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03/2010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177,921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TAI SHAN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(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泰山輪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)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SWS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Capesize Bulker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08/2011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176,469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</a:tr>
              <a:tr h="25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YUE SHAN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(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玉山輪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)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SWS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Capesize Bulker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09/2009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177,798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OCEANA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(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合盛輪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)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Kamsarmax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09/2014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81,594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</a:tr>
              <a:tr h="25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PALONA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(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寶隆輪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)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Kamsarmax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11/2014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81,676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GEORGIANA 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(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佐興輪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)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CHENGXI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Double Hull Handymax Bulker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10/2008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53,383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MADONNA III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(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麥唐娜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)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CHENGXI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Double Hull Handymax Bulker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09/2007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53,390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D3"/>
                    </a:solidFill>
                  </a:tcPr>
                </a:tc>
              </a:tr>
              <a:tr h="25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Fleet Total: 17 Vessels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 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Fleet Average Age: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9.6 Years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2,995,692</a:t>
                      </a:r>
                    </a:p>
                  </a:txBody>
                  <a:tcPr marL="4218" marR="4218" marT="421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8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5A7C5C4-1B09-41E2-8BCC-7333CFCDF6AF}"/>
              </a:ext>
            </a:extLst>
          </p:cNvPr>
          <p:cNvGrpSpPr/>
          <p:nvPr/>
        </p:nvGrpSpPr>
        <p:grpSpPr>
          <a:xfrm>
            <a:off x="6262957" y="1783503"/>
            <a:ext cx="5562741" cy="3321897"/>
            <a:chOff x="6627812" y="1935903"/>
            <a:chExt cx="5562741" cy="3321897"/>
          </a:xfrm>
        </p:grpSpPr>
        <p:sp>
          <p:nvSpPr>
            <p:cNvPr id="17" name="文字方塊 29">
              <a:extLst>
                <a:ext uri="{FF2B5EF4-FFF2-40B4-BE49-F238E27FC236}">
                  <a16:creationId xmlns="" xmlns:a16="http://schemas.microsoft.com/office/drawing/2014/main" id="{1B4845F8-CEE6-420D-90FD-9D0AA1AF0227}"/>
                </a:ext>
              </a:extLst>
            </p:cNvPr>
            <p:cNvSpPr txBox="1"/>
            <p:nvPr/>
          </p:nvSpPr>
          <p:spPr>
            <a:xfrm>
              <a:off x="6627812" y="2457271"/>
              <a:ext cx="556274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新興航運</a:t>
              </a:r>
              <a:endParaRPr lang="en-US" altLang="zh-TW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軟正黑體" panose="020B0604030504040204" pitchFamily="34" charset="-120"/>
                  <a:cs typeface="Times New Roman" panose="02020603050405020304" pitchFamily="18" charset="0"/>
                </a:rPr>
                <a:t>Sincere Navigation Corporation</a:t>
              </a:r>
            </a:p>
          </p:txBody>
        </p:sp>
        <p:sp>
          <p:nvSpPr>
            <p:cNvPr id="18" name="矩形 30">
              <a:extLst>
                <a:ext uri="{FF2B5EF4-FFF2-40B4-BE49-F238E27FC236}">
                  <a16:creationId xmlns="" xmlns:a16="http://schemas.microsoft.com/office/drawing/2014/main" id="{6D603285-6BA6-4AAB-8CF8-0584DB55DA92}"/>
                </a:ext>
              </a:extLst>
            </p:cNvPr>
            <p:cNvSpPr/>
            <p:nvPr/>
          </p:nvSpPr>
          <p:spPr>
            <a:xfrm>
              <a:off x="6627812" y="3811250"/>
              <a:ext cx="5288835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軟正黑體" panose="020B0604030504040204" pitchFamily="34" charset="-120"/>
                  <a:cs typeface="Times New Roman" panose="02020603050405020304" pitchFamily="18" charset="0"/>
                </a:rPr>
                <a:t>Contact:</a:t>
              </a:r>
            </a:p>
            <a:p>
              <a:r>
                <a:rPr lang="zh-TW" altLang="en-US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軟正黑體" panose="020B0604030504040204" pitchFamily="34" charset="-120"/>
                  <a:cs typeface="Aharoni" panose="020B0604020202020204" pitchFamily="2" charset="-79"/>
                </a:rPr>
                <a:t>投資人聯絡窗口 </a:t>
              </a:r>
              <a:r>
                <a:rPr lang="en-US" altLang="zh-TW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軟正黑體" panose="020B0604030504040204" pitchFamily="34" charset="-120"/>
                  <a:cs typeface="Aharoni" panose="020B0604020202020204" pitchFamily="2" charset="-79"/>
                </a:rPr>
                <a:t>(</a:t>
              </a:r>
              <a:r>
                <a:rPr lang="zh-TW" altLang="en-US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軟正黑體" panose="020B0604030504040204" pitchFamily="34" charset="-120"/>
                  <a:cs typeface="Aharoni" panose="020B0604020202020204" pitchFamily="2" charset="-79"/>
                </a:rPr>
                <a:t>發言人：李義仁先生</a:t>
              </a:r>
              <a:r>
                <a:rPr lang="en-US" altLang="zh-TW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軟正黑體" panose="020B0604030504040204" pitchFamily="34" charset="-120"/>
                  <a:cs typeface="Aharoni" panose="020B0604020202020204" pitchFamily="2" charset="-79"/>
                </a:rPr>
                <a:t>) </a:t>
              </a:r>
            </a:p>
            <a:p>
              <a:r>
                <a:rPr lang="en-US" altLang="zh-TW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軟正黑體" panose="020B0604030504040204" pitchFamily="34" charset="-120"/>
                  <a:cs typeface="Times New Roman" panose="02020603050405020304" pitchFamily="18" charset="0"/>
                </a:rPr>
                <a:t>sncbiz@snc.com.tw</a:t>
              </a:r>
            </a:p>
            <a:p>
              <a:r>
                <a:rPr lang="en-US" altLang="zh-TW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軟正黑體" panose="020B0604030504040204" pitchFamily="34" charset="-120"/>
                  <a:cs typeface="Times New Roman" panose="02020603050405020304" pitchFamily="18" charset="0"/>
                </a:rPr>
                <a:t>+886-2-2703-7055</a:t>
              </a:r>
            </a:p>
          </p:txBody>
        </p:sp>
        <p:sp>
          <p:nvSpPr>
            <p:cNvPr id="19" name="矩形 40">
              <a:extLst>
                <a:ext uri="{FF2B5EF4-FFF2-40B4-BE49-F238E27FC236}">
                  <a16:creationId xmlns="" xmlns:a16="http://schemas.microsoft.com/office/drawing/2014/main" id="{02CDEB68-3D98-4FE8-B2E3-128720DA221A}"/>
                </a:ext>
              </a:extLst>
            </p:cNvPr>
            <p:cNvSpPr/>
            <p:nvPr/>
          </p:nvSpPr>
          <p:spPr>
            <a:xfrm>
              <a:off x="6642497" y="1935903"/>
              <a:ext cx="1792478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TW" sz="32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2605.TW</a:t>
              </a:r>
            </a:p>
          </p:txBody>
        </p:sp>
      </p:grpSp>
      <p:sp>
        <p:nvSpPr>
          <p:cNvPr id="7" name="文字方塊 37">
            <a:extLst>
              <a:ext uri="{FF2B5EF4-FFF2-40B4-BE49-F238E27FC236}">
                <a16:creationId xmlns="" xmlns:a16="http://schemas.microsoft.com/office/drawing/2014/main" id="{A1CA0342-202E-47DF-B7D1-E36F0C867565}"/>
              </a:ext>
            </a:extLst>
          </p:cNvPr>
          <p:cNvSpPr txBox="1"/>
          <p:nvPr/>
        </p:nvSpPr>
        <p:spPr>
          <a:xfrm>
            <a:off x="455612" y="1828800"/>
            <a:ext cx="761450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altLang="zh-TW" sz="19900" dirty="0">
                <a:solidFill>
                  <a:schemeClr val="tx1">
                    <a:lumMod val="50000"/>
                    <a:lumOff val="50000"/>
                  </a:schemeClr>
                </a:solidFill>
                <a:ea typeface="Noto Sans CJK TC Bold" panose="020B0800000000000000" pitchFamily="34" charset="-120"/>
                <a:cs typeface="Times New Roman" panose="02020603050405020304" pitchFamily="18" charset="0"/>
              </a:rPr>
              <a:t>Q&amp;A</a:t>
            </a:r>
            <a:endParaRPr lang="zh-TW" altLang="en-US" sz="19900" dirty="0">
              <a:solidFill>
                <a:schemeClr val="tx1">
                  <a:lumMod val="50000"/>
                  <a:lumOff val="50000"/>
                </a:schemeClr>
              </a:solidFill>
              <a:ea typeface="Noto Sans CJK TC Bold" panose="020B08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21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1812" y="274637"/>
            <a:ext cx="10969943" cy="1143000"/>
          </a:xfrm>
        </p:spPr>
        <p:txBody>
          <a:bodyPr anchor="ctr">
            <a:noAutofit/>
          </a:bodyPr>
          <a:lstStyle/>
          <a:p>
            <a:pPr algn="l"/>
            <a:r>
              <a:rPr lang="en-US" altLang="zh-TW" sz="3200" b="1" dirty="0">
                <a:latin typeface="GillSans" panose="020B0602020204020204" pitchFamily="34" charset="0"/>
                <a:cs typeface="Times New Roman" panose="02020603050405020304" pitchFamily="18" charset="0"/>
              </a:rPr>
              <a:t>2018-2019 </a:t>
            </a:r>
            <a:r>
              <a:rPr lang="zh-TW" altLang="en-US" sz="3200" b="1" dirty="0">
                <a:latin typeface="GillSans" panose="020B0602020204020204" pitchFamily="34" charset="0"/>
                <a:cs typeface="Times New Roman" panose="02020603050405020304" pitchFamily="18" charset="0"/>
              </a:rPr>
              <a:t>散裝船市場</a:t>
            </a:r>
            <a:r>
              <a:rPr lang="zh-TW" altLang="en-US" sz="3200" b="1" dirty="0" smtClean="0">
                <a:latin typeface="GillSans" panose="020B0602020204020204" pitchFamily="34" charset="0"/>
                <a:cs typeface="Times New Roman" panose="02020603050405020304" pitchFamily="18" charset="0"/>
              </a:rPr>
              <a:t>正面</a:t>
            </a:r>
            <a:r>
              <a:rPr lang="en-US" altLang="zh-TW" sz="3200" b="1" dirty="0" smtClean="0">
                <a:latin typeface="GillSans" panose="020B0602020204020204" pitchFamily="34" charset="0"/>
                <a:cs typeface="Times New Roman" panose="02020603050405020304" pitchFamily="18" charset="0"/>
              </a:rPr>
              <a:t>/</a:t>
            </a:r>
            <a:r>
              <a:rPr lang="zh-TW" altLang="en-US" sz="3200" b="1" dirty="0" smtClean="0"/>
              <a:t>負面</a:t>
            </a:r>
            <a:r>
              <a:rPr lang="zh-TW" altLang="en-US" sz="3200" b="1" dirty="0" smtClean="0">
                <a:latin typeface="GillSans" panose="020B0602020204020204" pitchFamily="34" charset="0"/>
                <a:cs typeface="Times New Roman" panose="02020603050405020304" pitchFamily="18" charset="0"/>
              </a:rPr>
              <a:t>因素</a:t>
            </a:r>
            <a:endParaRPr lang="en-US" sz="4400" b="1" dirty="0">
              <a:latin typeface="GillSans" panose="020B0602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2" y="1219200"/>
            <a:ext cx="5385514" cy="698367"/>
          </a:xfrm>
        </p:spPr>
        <p:txBody>
          <a:bodyPr/>
          <a:lstStyle/>
          <a:p>
            <a:r>
              <a:rPr lang="zh-TW" altLang="en-US" dirty="0"/>
              <a:t>正面因素</a:t>
            </a:r>
            <a:endParaRPr lang="en-US" dirty="0">
              <a:latin typeface="GillSans" panose="020B0602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6B1DCFD-D2E7-487B-8F26-ECA516692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612" y="1935162"/>
            <a:ext cx="5385514" cy="4313238"/>
          </a:xfrm>
        </p:spPr>
        <p:txBody>
          <a:bodyPr numCol="1">
            <a:no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</a:rPr>
              <a:t>2018 </a:t>
            </a: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</a:rPr>
              <a:t>新造船舶交船量大幅減少。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</a:rPr>
              <a:t>2019 </a:t>
            </a: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</a:rPr>
              <a:t>大型船安裝脫硫設備耗時，減少供給運力。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</a:rPr>
              <a:t>慢速航行</a:t>
            </a: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+mj-ea"/>
                <a:ea typeface="+mj-ea"/>
                <a:cs typeface="Times New Roman" panose="02020603050405020304" pitchFamily="18" charset="0"/>
              </a:rPr>
              <a:t>SSS)</a:t>
            </a: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</a:rPr>
              <a:t>除減少燃料成本外，並可降低船舶供給面。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</a:rPr>
              <a:t>2020 </a:t>
            </a:r>
            <a:r>
              <a:rPr lang="en-US" sz="2400" dirty="0">
                <a:latin typeface="+mj-ea"/>
                <a:ea typeface="+mj-ea"/>
                <a:cs typeface="Times New Roman" panose="02020603050405020304" pitchFamily="18" charset="0"/>
              </a:rPr>
              <a:t>Sulphur Cap。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sz="2400" dirty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</a:rPr>
              <a:t>自</a:t>
            </a:r>
            <a:r>
              <a:rPr lang="en-US" altLang="zh-TW" sz="2400" dirty="0" smtClean="0"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+mj-ea"/>
                <a:ea typeface="+mj-ea"/>
                <a:cs typeface="Times New Roman" panose="02020603050405020304" pitchFamily="18" charset="0"/>
              </a:rPr>
              <a:t>st/Jan/2020</a:t>
            </a: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</a:rPr>
              <a:t>起，船舶燃油含硫</a:t>
            </a:r>
            <a:r>
              <a:rPr lang="zh-TW" altLang="en-US" sz="2400" dirty="0" smtClean="0">
                <a:latin typeface="+mj-ea"/>
                <a:ea typeface="+mj-ea"/>
                <a:cs typeface="Times New Roman" panose="02020603050405020304" pitchFamily="18" charset="0"/>
              </a:rPr>
              <a:t>量 </a:t>
            </a:r>
            <a:r>
              <a:rPr lang="en-US" altLang="zh-TW" sz="2400" dirty="0" smtClean="0">
                <a:latin typeface="+mj-ea"/>
                <a:ea typeface="+mj-ea"/>
                <a:cs typeface="Times New Roman" panose="02020603050405020304" pitchFamily="18" charset="0"/>
              </a:rPr>
              <a:t>&lt; </a:t>
            </a: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</a:rPr>
              <a:t>0.5 </a:t>
            </a:r>
            <a:r>
              <a:rPr lang="en-US" sz="2400" dirty="0">
                <a:latin typeface="+mj-ea"/>
                <a:ea typeface="+mj-ea"/>
                <a:cs typeface="Times New Roman" panose="02020603050405020304" pitchFamily="18" charset="0"/>
              </a:rPr>
              <a:t>m/m)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</a:rPr>
              <a:t>國際公約 </a:t>
            </a: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+mj-ea"/>
                <a:ea typeface="+mj-ea"/>
                <a:cs typeface="Times New Roman" panose="02020603050405020304" pitchFamily="18" charset="0"/>
              </a:rPr>
              <a:t>Ballast Water Convention)</a:t>
            </a:r>
          </a:p>
          <a:p>
            <a:pPr>
              <a:buFont typeface="Wingdings" panose="05000000000000000000" pitchFamily="2" charset="2"/>
              <a:buChar char="n"/>
            </a:pPr>
            <a:endParaRPr lang="en-US" sz="24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964744" y="1276350"/>
            <a:ext cx="5254567" cy="639763"/>
          </a:xfrm>
        </p:spPr>
        <p:txBody>
          <a:bodyPr/>
          <a:lstStyle/>
          <a:p>
            <a:r>
              <a:rPr lang="zh-TW" altLang="en-US" dirty="0"/>
              <a:t>負面因素</a:t>
            </a:r>
            <a:endParaRPr lang="en-US" dirty="0">
              <a:latin typeface="GillSans" panose="020B0602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5943600" y="1916112"/>
            <a:ext cx="6018212" cy="46370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</a:rPr>
              <a:t>中美貿易關稅戰 </a:t>
            </a: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</a:rPr>
              <a:t>貿易保護政策 </a:t>
            </a: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</a:rPr>
              <a:t>- </a:t>
            </a: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</a:rPr>
              <a:t>無贏家</a:t>
            </a: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</a:rPr>
              <a:t>對全球經濟景氣日益繁榮之信心，尚有疑慮。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</a:rPr>
              <a:t>全球調高利率之趨勢。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</a:rPr>
              <a:t>2019 </a:t>
            </a: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</a:rPr>
              <a:t>新增船舶較多</a:t>
            </a: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</a:rPr>
              <a:t>(VLOC)</a:t>
            </a: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</a:rPr>
              <a:t>，且海岬型</a:t>
            </a: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</a:rPr>
              <a:t>/</a:t>
            </a: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</a:rPr>
              <a:t>巴拿馬型可供拆解之逾齡船舶相對減少。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</a:rPr>
              <a:t>澳洲鐵礦砂供應商貨車鐵路出軌事件。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</a:rPr>
              <a:t>2018</a:t>
            </a: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</a:rPr>
              <a:t>冬季大陸華北地區管制煤礦進口。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8E9EEA5-8B72-4422-9425-858BCDAE542E}"/>
              </a:ext>
            </a:extLst>
          </p:cNvPr>
          <p:cNvCxnSpPr>
            <a:cxnSpLocks/>
          </p:cNvCxnSpPr>
          <p:nvPr/>
        </p:nvCxnSpPr>
        <p:spPr>
          <a:xfrm>
            <a:off x="609441" y="1181101"/>
            <a:ext cx="1099051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3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10">
            <a:extLst>
              <a:ext uri="{FF2B5EF4-FFF2-40B4-BE49-F238E27FC236}">
                <a16:creationId xmlns="" xmlns:a16="http://schemas.microsoft.com/office/drawing/2014/main" id="{B66096CA-538F-4DC4-B281-2BC47F5E5FE4}"/>
              </a:ext>
            </a:extLst>
          </p:cNvPr>
          <p:cNvSpPr txBox="1"/>
          <p:nvPr/>
        </p:nvSpPr>
        <p:spPr>
          <a:xfrm>
            <a:off x="1649749" y="1828800"/>
            <a:ext cx="1015663" cy="42473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5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相關指數表現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05CDEEB8-A72C-4FBC-89FA-EAE451C0E809}"/>
              </a:ext>
            </a:extLst>
          </p:cNvPr>
          <p:cNvCxnSpPr>
            <a:cxnSpLocks/>
          </p:cNvCxnSpPr>
          <p:nvPr/>
        </p:nvCxnSpPr>
        <p:spPr>
          <a:xfrm>
            <a:off x="609441" y="1181101"/>
            <a:ext cx="1099051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itle 7">
            <a:extLst>
              <a:ext uri="{FF2B5EF4-FFF2-40B4-BE49-F238E27FC236}">
                <a16:creationId xmlns="" xmlns:a16="http://schemas.microsoft.com/office/drawing/2014/main" id="{26520B2A-2759-4AF6-B807-76541C90F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609600"/>
            <a:ext cx="10969943" cy="513037"/>
          </a:xfrm>
        </p:spPr>
        <p:txBody>
          <a:bodyPr anchor="ctr">
            <a:noAutofit/>
          </a:bodyPr>
          <a:lstStyle/>
          <a:p>
            <a:pPr algn="l"/>
            <a:r>
              <a:rPr lang="zh-TW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散裝船租金曲線圖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字方塊 9">
            <a:extLst>
              <a:ext uri="{FF2B5EF4-FFF2-40B4-BE49-F238E27FC236}">
                <a16:creationId xmlns="" xmlns:a16="http://schemas.microsoft.com/office/drawing/2014/main" id="{6BEA2096-384E-4D83-96ED-E03E922AD437}"/>
              </a:ext>
            </a:extLst>
          </p:cNvPr>
          <p:cNvSpPr txBox="1"/>
          <p:nvPr/>
        </p:nvSpPr>
        <p:spPr>
          <a:xfrm>
            <a:off x="820993" y="2471678"/>
            <a:ext cx="1015663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市場展望</a:t>
            </a:r>
          </a:p>
        </p:txBody>
      </p:sp>
      <p:pic>
        <p:nvPicPr>
          <p:cNvPr id="9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612" y="1371599"/>
            <a:ext cx="6671061" cy="4742339"/>
          </a:xfrm>
          <a:prstGeom prst="rect">
            <a:avLst/>
          </a:prstGeom>
        </p:spPr>
      </p:pic>
      <p:sp>
        <p:nvSpPr>
          <p:cNvPr id="12" name="矩形 1">
            <a:extLst>
              <a:ext uri="{FF2B5EF4-FFF2-40B4-BE49-F238E27FC236}">
                <a16:creationId xmlns="" xmlns:a16="http://schemas.microsoft.com/office/drawing/2014/main" id="{452C5E6B-D0C4-4ABA-831C-CF406B6B94C7}"/>
              </a:ext>
            </a:extLst>
          </p:cNvPr>
          <p:cNvSpPr/>
          <p:nvPr/>
        </p:nvSpPr>
        <p:spPr>
          <a:xfrm>
            <a:off x="7126673" y="6163330"/>
            <a:ext cx="3048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Source: Clarkson </a:t>
            </a:r>
            <a:r>
              <a:rPr lang="en-US" altLang="zh-TW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SIW</a:t>
            </a:r>
            <a:endParaRPr lang="en-US" altLang="zh-TW" sz="1100" dirty="0">
              <a:solidFill>
                <a:schemeClr val="tx1">
                  <a:lumMod val="75000"/>
                  <a:lumOff val="25000"/>
                </a:schemeClr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10">
            <a:extLst>
              <a:ext uri="{FF2B5EF4-FFF2-40B4-BE49-F238E27FC236}">
                <a16:creationId xmlns="" xmlns:a16="http://schemas.microsoft.com/office/drawing/2014/main" id="{B66096CA-538F-4DC4-B281-2BC47F5E5FE4}"/>
              </a:ext>
            </a:extLst>
          </p:cNvPr>
          <p:cNvSpPr txBox="1"/>
          <p:nvPr/>
        </p:nvSpPr>
        <p:spPr>
          <a:xfrm>
            <a:off x="1649749" y="2471678"/>
            <a:ext cx="1015663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5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租金行情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05CDEEB8-A72C-4FBC-89FA-EAE451C0E809}"/>
              </a:ext>
            </a:extLst>
          </p:cNvPr>
          <p:cNvCxnSpPr>
            <a:cxnSpLocks/>
          </p:cNvCxnSpPr>
          <p:nvPr/>
        </p:nvCxnSpPr>
        <p:spPr>
          <a:xfrm>
            <a:off x="609441" y="1181101"/>
            <a:ext cx="1099051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7">
            <a:extLst>
              <a:ext uri="{FF2B5EF4-FFF2-40B4-BE49-F238E27FC236}">
                <a16:creationId xmlns="" xmlns:a16="http://schemas.microsoft.com/office/drawing/2014/main" id="{26520B2A-2759-4AF6-B807-76541C90F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609600"/>
            <a:ext cx="10969943" cy="513037"/>
          </a:xfrm>
        </p:spPr>
        <p:txBody>
          <a:bodyPr anchor="ctr">
            <a:noAutofit/>
          </a:bodyPr>
          <a:lstStyle/>
          <a:p>
            <a:pPr algn="l"/>
            <a:r>
              <a:rPr lang="zh-TW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海岬型散裝船租金行情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9">
            <a:extLst>
              <a:ext uri="{FF2B5EF4-FFF2-40B4-BE49-F238E27FC236}">
                <a16:creationId xmlns="" xmlns:a16="http://schemas.microsoft.com/office/drawing/2014/main" id="{6BEA2096-384E-4D83-96ED-E03E922AD437}"/>
              </a:ext>
            </a:extLst>
          </p:cNvPr>
          <p:cNvSpPr txBox="1"/>
          <p:nvPr/>
        </p:nvSpPr>
        <p:spPr>
          <a:xfrm>
            <a:off x="820993" y="2471678"/>
            <a:ext cx="1015663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市場展望</a:t>
            </a:r>
          </a:p>
        </p:txBody>
      </p:sp>
      <p:pic>
        <p:nvPicPr>
          <p:cNvPr id="9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612" y="1371600"/>
            <a:ext cx="8114112" cy="4887694"/>
          </a:xfrm>
          <a:prstGeom prst="rect">
            <a:avLst/>
          </a:prstGeom>
        </p:spPr>
      </p:pic>
      <p:sp>
        <p:nvSpPr>
          <p:cNvPr id="10" name="矩形 1">
            <a:extLst>
              <a:ext uri="{FF2B5EF4-FFF2-40B4-BE49-F238E27FC236}">
                <a16:creationId xmlns="" xmlns:a16="http://schemas.microsoft.com/office/drawing/2014/main" id="{452C5E6B-D0C4-4ABA-831C-CF406B6B94C7}"/>
              </a:ext>
            </a:extLst>
          </p:cNvPr>
          <p:cNvSpPr/>
          <p:nvPr/>
        </p:nvSpPr>
        <p:spPr>
          <a:xfrm>
            <a:off x="8158561" y="6259294"/>
            <a:ext cx="3048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Source: Clarkson </a:t>
            </a:r>
            <a:r>
              <a:rPr lang="en-US" altLang="zh-TW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SIW</a:t>
            </a:r>
            <a:endParaRPr lang="en-US" altLang="zh-TW" sz="1100" dirty="0">
              <a:solidFill>
                <a:schemeClr val="tx1">
                  <a:lumMod val="75000"/>
                  <a:lumOff val="25000"/>
                </a:schemeClr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169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10">
            <a:extLst>
              <a:ext uri="{FF2B5EF4-FFF2-40B4-BE49-F238E27FC236}">
                <a16:creationId xmlns="" xmlns:a16="http://schemas.microsoft.com/office/drawing/2014/main" id="{B66096CA-538F-4DC4-B281-2BC47F5E5FE4}"/>
              </a:ext>
            </a:extLst>
          </p:cNvPr>
          <p:cNvSpPr txBox="1"/>
          <p:nvPr/>
        </p:nvSpPr>
        <p:spPr>
          <a:xfrm>
            <a:off x="1649749" y="2471678"/>
            <a:ext cx="1015663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5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租金行情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05CDEEB8-A72C-4FBC-89FA-EAE451C0E809}"/>
              </a:ext>
            </a:extLst>
          </p:cNvPr>
          <p:cNvCxnSpPr>
            <a:cxnSpLocks/>
          </p:cNvCxnSpPr>
          <p:nvPr/>
        </p:nvCxnSpPr>
        <p:spPr>
          <a:xfrm>
            <a:off x="609441" y="1181101"/>
            <a:ext cx="1099051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7">
            <a:extLst>
              <a:ext uri="{FF2B5EF4-FFF2-40B4-BE49-F238E27FC236}">
                <a16:creationId xmlns="" xmlns:a16="http://schemas.microsoft.com/office/drawing/2014/main" id="{26520B2A-2759-4AF6-B807-76541C90F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609600"/>
            <a:ext cx="10969943" cy="513037"/>
          </a:xfrm>
        </p:spPr>
        <p:txBody>
          <a:bodyPr anchor="ctr">
            <a:noAutofit/>
          </a:bodyPr>
          <a:lstStyle/>
          <a:p>
            <a:pPr algn="l"/>
            <a:r>
              <a:rPr lang="zh-TW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海岬型散裝船租金</a:t>
            </a:r>
            <a:r>
              <a:rPr lang="zh-TW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行情 </a:t>
            </a:r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28th Nov. 2018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9">
            <a:extLst>
              <a:ext uri="{FF2B5EF4-FFF2-40B4-BE49-F238E27FC236}">
                <a16:creationId xmlns="" xmlns:a16="http://schemas.microsoft.com/office/drawing/2014/main" id="{6BEA2096-384E-4D83-96ED-E03E922AD437}"/>
              </a:ext>
            </a:extLst>
          </p:cNvPr>
          <p:cNvSpPr txBox="1"/>
          <p:nvPr/>
        </p:nvSpPr>
        <p:spPr>
          <a:xfrm>
            <a:off x="820993" y="2471678"/>
            <a:ext cx="1015663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市場展望</a:t>
            </a:r>
          </a:p>
        </p:txBody>
      </p:sp>
      <p:sp>
        <p:nvSpPr>
          <p:cNvPr id="10" name="矩形 1">
            <a:extLst>
              <a:ext uri="{FF2B5EF4-FFF2-40B4-BE49-F238E27FC236}">
                <a16:creationId xmlns="" xmlns:a16="http://schemas.microsoft.com/office/drawing/2014/main" id="{452C5E6B-D0C4-4ABA-831C-CF406B6B94C7}"/>
              </a:ext>
            </a:extLst>
          </p:cNvPr>
          <p:cNvSpPr/>
          <p:nvPr/>
        </p:nvSpPr>
        <p:spPr>
          <a:xfrm>
            <a:off x="8283574" y="6321524"/>
            <a:ext cx="3048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Source: </a:t>
            </a:r>
            <a:r>
              <a:rPr lang="en-US" altLang="zh-TW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Baltic Exchange</a:t>
            </a:r>
            <a:endParaRPr lang="en-US" altLang="zh-TW" sz="1100" dirty="0">
              <a:solidFill>
                <a:schemeClr val="tx1">
                  <a:lumMod val="75000"/>
                  <a:lumOff val="25000"/>
                </a:schemeClr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1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212" y="1295400"/>
            <a:ext cx="8382000" cy="503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36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10">
            <a:extLst>
              <a:ext uri="{FF2B5EF4-FFF2-40B4-BE49-F238E27FC236}">
                <a16:creationId xmlns="" xmlns:a16="http://schemas.microsoft.com/office/drawing/2014/main" id="{B66096CA-538F-4DC4-B281-2BC47F5E5FE4}"/>
              </a:ext>
            </a:extLst>
          </p:cNvPr>
          <p:cNvSpPr txBox="1"/>
          <p:nvPr/>
        </p:nvSpPr>
        <p:spPr>
          <a:xfrm>
            <a:off x="1649749" y="2471678"/>
            <a:ext cx="1015663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5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租金行情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05CDEEB8-A72C-4FBC-89FA-EAE451C0E809}"/>
              </a:ext>
            </a:extLst>
          </p:cNvPr>
          <p:cNvCxnSpPr>
            <a:cxnSpLocks/>
          </p:cNvCxnSpPr>
          <p:nvPr/>
        </p:nvCxnSpPr>
        <p:spPr>
          <a:xfrm>
            <a:off x="609441" y="1181101"/>
            <a:ext cx="1099051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7">
            <a:extLst>
              <a:ext uri="{FF2B5EF4-FFF2-40B4-BE49-F238E27FC236}">
                <a16:creationId xmlns="" xmlns:a16="http://schemas.microsoft.com/office/drawing/2014/main" id="{26520B2A-2759-4AF6-B807-76541C90F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609600"/>
            <a:ext cx="10969943" cy="513037"/>
          </a:xfrm>
        </p:spPr>
        <p:txBody>
          <a:bodyPr anchor="ctr">
            <a:noAutofit/>
          </a:bodyPr>
          <a:lstStyle/>
          <a:p>
            <a:pPr algn="l"/>
            <a:r>
              <a:rPr lang="zh-TW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巴拿馬型散裝船租金行情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9">
            <a:extLst>
              <a:ext uri="{FF2B5EF4-FFF2-40B4-BE49-F238E27FC236}">
                <a16:creationId xmlns="" xmlns:a16="http://schemas.microsoft.com/office/drawing/2014/main" id="{6BEA2096-384E-4D83-96ED-E03E922AD437}"/>
              </a:ext>
            </a:extLst>
          </p:cNvPr>
          <p:cNvSpPr txBox="1"/>
          <p:nvPr/>
        </p:nvSpPr>
        <p:spPr>
          <a:xfrm>
            <a:off x="820993" y="2471678"/>
            <a:ext cx="1015663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市場展望</a:t>
            </a:r>
          </a:p>
        </p:txBody>
      </p:sp>
      <p:sp>
        <p:nvSpPr>
          <p:cNvPr id="10" name="矩形 1">
            <a:extLst>
              <a:ext uri="{FF2B5EF4-FFF2-40B4-BE49-F238E27FC236}">
                <a16:creationId xmlns="" xmlns:a16="http://schemas.microsoft.com/office/drawing/2014/main" id="{452C5E6B-D0C4-4ABA-831C-CF406B6B94C7}"/>
              </a:ext>
            </a:extLst>
          </p:cNvPr>
          <p:cNvSpPr/>
          <p:nvPr/>
        </p:nvSpPr>
        <p:spPr>
          <a:xfrm>
            <a:off x="8369299" y="6338753"/>
            <a:ext cx="3048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Source: Clarkson </a:t>
            </a:r>
            <a:r>
              <a:rPr lang="en-US" altLang="zh-TW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SIW</a:t>
            </a:r>
            <a:endParaRPr lang="en-US" altLang="zh-TW" sz="1100" dirty="0">
              <a:solidFill>
                <a:schemeClr val="tx1">
                  <a:lumMod val="75000"/>
                  <a:lumOff val="25000"/>
                </a:schemeClr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099" y="1317590"/>
            <a:ext cx="8458200" cy="504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1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10">
            <a:extLst>
              <a:ext uri="{FF2B5EF4-FFF2-40B4-BE49-F238E27FC236}">
                <a16:creationId xmlns="" xmlns:a16="http://schemas.microsoft.com/office/drawing/2014/main" id="{B66096CA-538F-4DC4-B281-2BC47F5E5FE4}"/>
              </a:ext>
            </a:extLst>
          </p:cNvPr>
          <p:cNvSpPr txBox="1"/>
          <p:nvPr/>
        </p:nvSpPr>
        <p:spPr>
          <a:xfrm>
            <a:off x="1649749" y="2471678"/>
            <a:ext cx="1015663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5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租金行情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05CDEEB8-A72C-4FBC-89FA-EAE451C0E809}"/>
              </a:ext>
            </a:extLst>
          </p:cNvPr>
          <p:cNvCxnSpPr>
            <a:cxnSpLocks/>
          </p:cNvCxnSpPr>
          <p:nvPr/>
        </p:nvCxnSpPr>
        <p:spPr>
          <a:xfrm>
            <a:off x="609441" y="1181101"/>
            <a:ext cx="1099051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7">
            <a:extLst>
              <a:ext uri="{FF2B5EF4-FFF2-40B4-BE49-F238E27FC236}">
                <a16:creationId xmlns="" xmlns:a16="http://schemas.microsoft.com/office/drawing/2014/main" id="{26520B2A-2759-4AF6-B807-76541C90F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609600"/>
            <a:ext cx="10969943" cy="513037"/>
          </a:xfrm>
        </p:spPr>
        <p:txBody>
          <a:bodyPr anchor="ctr">
            <a:noAutofit/>
          </a:bodyPr>
          <a:lstStyle/>
          <a:p>
            <a:pPr algn="l"/>
            <a:r>
              <a:rPr lang="zh-TW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巴拿馬型散裝船租金</a:t>
            </a:r>
            <a:r>
              <a:rPr lang="zh-TW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行情 </a:t>
            </a:r>
            <a:r>
              <a:rPr lang="en-US" altLang="zh-TW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28th Nov. 2018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9">
            <a:extLst>
              <a:ext uri="{FF2B5EF4-FFF2-40B4-BE49-F238E27FC236}">
                <a16:creationId xmlns="" xmlns:a16="http://schemas.microsoft.com/office/drawing/2014/main" id="{6BEA2096-384E-4D83-96ED-E03E922AD437}"/>
              </a:ext>
            </a:extLst>
          </p:cNvPr>
          <p:cNvSpPr txBox="1"/>
          <p:nvPr/>
        </p:nvSpPr>
        <p:spPr>
          <a:xfrm>
            <a:off x="820993" y="2471678"/>
            <a:ext cx="1015663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市場展望</a:t>
            </a:r>
          </a:p>
        </p:txBody>
      </p:sp>
      <p:sp>
        <p:nvSpPr>
          <p:cNvPr id="10" name="矩形 1">
            <a:extLst>
              <a:ext uri="{FF2B5EF4-FFF2-40B4-BE49-F238E27FC236}">
                <a16:creationId xmlns="" xmlns:a16="http://schemas.microsoft.com/office/drawing/2014/main" id="{452C5E6B-D0C4-4ABA-831C-CF406B6B94C7}"/>
              </a:ext>
            </a:extLst>
          </p:cNvPr>
          <p:cNvSpPr/>
          <p:nvPr/>
        </p:nvSpPr>
        <p:spPr>
          <a:xfrm>
            <a:off x="8521792" y="5330924"/>
            <a:ext cx="3048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Source: </a:t>
            </a:r>
            <a:r>
              <a:rPr lang="en-US" altLang="zh-TW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Baltic Exchange</a:t>
            </a:r>
            <a:endParaRPr lang="en-US" altLang="zh-TW" sz="1100" dirty="0">
              <a:solidFill>
                <a:schemeClr val="tx1">
                  <a:lumMod val="75000"/>
                  <a:lumOff val="25000"/>
                </a:schemeClr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8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678" y="2093640"/>
            <a:ext cx="850111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19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10">
            <a:extLst>
              <a:ext uri="{FF2B5EF4-FFF2-40B4-BE49-F238E27FC236}">
                <a16:creationId xmlns="" xmlns:a16="http://schemas.microsoft.com/office/drawing/2014/main" id="{B66096CA-538F-4DC4-B281-2BC47F5E5FE4}"/>
              </a:ext>
            </a:extLst>
          </p:cNvPr>
          <p:cNvSpPr txBox="1"/>
          <p:nvPr/>
        </p:nvSpPr>
        <p:spPr>
          <a:xfrm>
            <a:off x="1649749" y="1828800"/>
            <a:ext cx="1015663" cy="42473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5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油輪租金表現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05CDEEB8-A72C-4FBC-89FA-EAE451C0E809}"/>
              </a:ext>
            </a:extLst>
          </p:cNvPr>
          <p:cNvCxnSpPr>
            <a:cxnSpLocks/>
          </p:cNvCxnSpPr>
          <p:nvPr/>
        </p:nvCxnSpPr>
        <p:spPr>
          <a:xfrm>
            <a:off x="609441" y="1181101"/>
            <a:ext cx="1099051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7">
            <a:extLst>
              <a:ext uri="{FF2B5EF4-FFF2-40B4-BE49-F238E27FC236}">
                <a16:creationId xmlns="" xmlns:a16="http://schemas.microsoft.com/office/drawing/2014/main" id="{26520B2A-2759-4AF6-B807-76541C90F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609600"/>
            <a:ext cx="10969943" cy="513037"/>
          </a:xfrm>
        </p:spPr>
        <p:txBody>
          <a:bodyPr anchor="ctr">
            <a:noAutofit/>
          </a:bodyPr>
          <a:lstStyle/>
          <a:p>
            <a:pPr algn="l"/>
            <a:r>
              <a:rPr lang="zh-TW" altLang="en-US" sz="3200" b="1" dirty="0"/>
              <a:t>油輪租金曲線圖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9">
            <a:extLst>
              <a:ext uri="{FF2B5EF4-FFF2-40B4-BE49-F238E27FC236}">
                <a16:creationId xmlns="" xmlns:a16="http://schemas.microsoft.com/office/drawing/2014/main" id="{6BEA2096-384E-4D83-96ED-E03E922AD437}"/>
              </a:ext>
            </a:extLst>
          </p:cNvPr>
          <p:cNvSpPr txBox="1"/>
          <p:nvPr/>
        </p:nvSpPr>
        <p:spPr>
          <a:xfrm>
            <a:off x="820993" y="2471678"/>
            <a:ext cx="1015663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市場展望</a:t>
            </a:r>
          </a:p>
        </p:txBody>
      </p:sp>
      <p:pic>
        <p:nvPicPr>
          <p:cNvPr id="9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012" y="1371600"/>
            <a:ext cx="7599684" cy="4972765"/>
          </a:xfrm>
          <a:prstGeom prst="rect">
            <a:avLst/>
          </a:prstGeom>
        </p:spPr>
      </p:pic>
      <p:sp>
        <p:nvSpPr>
          <p:cNvPr id="10" name="矩形 1">
            <a:extLst>
              <a:ext uri="{FF2B5EF4-FFF2-40B4-BE49-F238E27FC236}">
                <a16:creationId xmlns="" xmlns:a16="http://schemas.microsoft.com/office/drawing/2014/main" id="{452C5E6B-D0C4-4ABA-831C-CF406B6B94C7}"/>
              </a:ext>
            </a:extLst>
          </p:cNvPr>
          <p:cNvSpPr/>
          <p:nvPr/>
        </p:nvSpPr>
        <p:spPr>
          <a:xfrm>
            <a:off x="7826696" y="6319241"/>
            <a:ext cx="3048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Source: Clarkson </a:t>
            </a:r>
            <a:r>
              <a:rPr lang="en-US" altLang="zh-TW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SIW</a:t>
            </a:r>
            <a:endParaRPr lang="en-US" altLang="zh-TW" sz="1100" dirty="0">
              <a:solidFill>
                <a:schemeClr val="tx1">
                  <a:lumMod val="75000"/>
                  <a:lumOff val="25000"/>
                </a:schemeClr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74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10">
            <a:extLst>
              <a:ext uri="{FF2B5EF4-FFF2-40B4-BE49-F238E27FC236}">
                <a16:creationId xmlns="" xmlns:a16="http://schemas.microsoft.com/office/drawing/2014/main" id="{B66096CA-538F-4DC4-B281-2BC47F5E5FE4}"/>
              </a:ext>
            </a:extLst>
          </p:cNvPr>
          <p:cNvSpPr txBox="1"/>
          <p:nvPr/>
        </p:nvSpPr>
        <p:spPr>
          <a:xfrm>
            <a:off x="1649749" y="2471678"/>
            <a:ext cx="1015663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5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租金行情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05CDEEB8-A72C-4FBC-89FA-EAE451C0E809}"/>
              </a:ext>
            </a:extLst>
          </p:cNvPr>
          <p:cNvCxnSpPr>
            <a:cxnSpLocks/>
          </p:cNvCxnSpPr>
          <p:nvPr/>
        </p:nvCxnSpPr>
        <p:spPr>
          <a:xfrm>
            <a:off x="609441" y="1181101"/>
            <a:ext cx="1099051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7">
            <a:extLst>
              <a:ext uri="{FF2B5EF4-FFF2-40B4-BE49-F238E27FC236}">
                <a16:creationId xmlns="" xmlns:a16="http://schemas.microsoft.com/office/drawing/2014/main" id="{26520B2A-2759-4AF6-B807-76541C90F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609600"/>
            <a:ext cx="10969943" cy="513037"/>
          </a:xfrm>
        </p:spPr>
        <p:txBody>
          <a:bodyPr anchor="ctr">
            <a:noAutofit/>
          </a:bodyPr>
          <a:lstStyle/>
          <a:p>
            <a:pPr algn="l"/>
            <a:r>
              <a:rPr lang="zh-TW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巨型油輪</a:t>
            </a:r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VLCC</a:t>
            </a:r>
            <a:r>
              <a:rPr lang="zh-TW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租金行情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9">
            <a:extLst>
              <a:ext uri="{FF2B5EF4-FFF2-40B4-BE49-F238E27FC236}">
                <a16:creationId xmlns="" xmlns:a16="http://schemas.microsoft.com/office/drawing/2014/main" id="{6BEA2096-384E-4D83-96ED-E03E922AD437}"/>
              </a:ext>
            </a:extLst>
          </p:cNvPr>
          <p:cNvSpPr txBox="1"/>
          <p:nvPr/>
        </p:nvSpPr>
        <p:spPr>
          <a:xfrm>
            <a:off x="820993" y="2471678"/>
            <a:ext cx="1015663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市場展望</a:t>
            </a:r>
          </a:p>
        </p:txBody>
      </p:sp>
      <p:sp>
        <p:nvSpPr>
          <p:cNvPr id="10" name="矩形 1">
            <a:extLst>
              <a:ext uri="{FF2B5EF4-FFF2-40B4-BE49-F238E27FC236}">
                <a16:creationId xmlns="" xmlns:a16="http://schemas.microsoft.com/office/drawing/2014/main" id="{452C5E6B-D0C4-4ABA-831C-CF406B6B94C7}"/>
              </a:ext>
            </a:extLst>
          </p:cNvPr>
          <p:cNvSpPr/>
          <p:nvPr/>
        </p:nvSpPr>
        <p:spPr>
          <a:xfrm>
            <a:off x="8369299" y="6338753"/>
            <a:ext cx="3048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Source: Clarkson </a:t>
            </a:r>
            <a:r>
              <a:rPr lang="en-US" altLang="zh-TW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SIW</a:t>
            </a:r>
            <a:endParaRPr lang="en-US" altLang="zh-TW" sz="1100" dirty="0">
              <a:solidFill>
                <a:schemeClr val="tx1">
                  <a:lumMod val="75000"/>
                  <a:lumOff val="25000"/>
                </a:schemeClr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9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631" y="1290998"/>
            <a:ext cx="7836668" cy="50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78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NC Default">
      <a:majorFont>
        <a:latin typeface="GillSans"/>
        <a:ea typeface="微軟正黑體"/>
        <a:cs typeface=""/>
      </a:majorFont>
      <a:minorFont>
        <a:latin typeface="GillSans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6735</TotalTime>
  <Words>647</Words>
  <Application>Microsoft Office PowerPoint</Application>
  <PresentationFormat>Custom</PresentationFormat>
  <Paragraphs>212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2018-2019 散裝船市場正面/負面因素</vt:lpstr>
      <vt:lpstr>散裝船租金曲線圖</vt:lpstr>
      <vt:lpstr>海岬型散裝船租金行情</vt:lpstr>
      <vt:lpstr>海岬型散裝船租金行情 – 28th Nov. 2018</vt:lpstr>
      <vt:lpstr>巴拿馬型散裝船租金行情</vt:lpstr>
      <vt:lpstr>巴拿馬型散裝船租金行情 – 28th Nov. 2018</vt:lpstr>
      <vt:lpstr>油輪租金曲線圖</vt:lpstr>
      <vt:lpstr>巨型油輪VLCC租金行情</vt:lpstr>
      <vt:lpstr>散裝船新增加 &amp; 舊船拆解 統計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新興航運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Teddy Tsai</dc:creator>
  <cp:lastModifiedBy>Teddy Tsai</cp:lastModifiedBy>
  <cp:revision>217</cp:revision>
  <dcterms:created xsi:type="dcterms:W3CDTF">2018-08-21T00:41:58Z</dcterms:created>
  <dcterms:modified xsi:type="dcterms:W3CDTF">2018-12-03T05:41:50Z</dcterms:modified>
</cp:coreProperties>
</file>